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handoutMasterIdLst>
    <p:handoutMasterId r:id="rId37"/>
  </p:handoutMasterIdLst>
  <p:sldIdLst>
    <p:sldId id="256" r:id="rId6"/>
    <p:sldId id="257" r:id="rId7"/>
    <p:sldId id="299" r:id="rId8"/>
    <p:sldId id="258" r:id="rId9"/>
    <p:sldId id="259" r:id="rId10"/>
    <p:sldId id="271" r:id="rId11"/>
    <p:sldId id="298" r:id="rId12"/>
    <p:sldId id="260" r:id="rId13"/>
    <p:sldId id="261" r:id="rId14"/>
    <p:sldId id="296" r:id="rId15"/>
    <p:sldId id="262" r:id="rId16"/>
    <p:sldId id="263" r:id="rId17"/>
    <p:sldId id="297" r:id="rId18"/>
    <p:sldId id="280" r:id="rId19"/>
    <p:sldId id="264" r:id="rId20"/>
    <p:sldId id="294" r:id="rId21"/>
    <p:sldId id="265" r:id="rId22"/>
    <p:sldId id="295" r:id="rId23"/>
    <p:sldId id="266" r:id="rId24"/>
    <p:sldId id="267" r:id="rId25"/>
    <p:sldId id="268" r:id="rId26"/>
    <p:sldId id="277" r:id="rId27"/>
    <p:sldId id="275" r:id="rId28"/>
    <p:sldId id="274" r:id="rId29"/>
    <p:sldId id="279" r:id="rId30"/>
    <p:sldId id="269" r:id="rId31"/>
    <p:sldId id="292" r:id="rId32"/>
    <p:sldId id="270" r:id="rId33"/>
    <p:sldId id="284" r:id="rId34"/>
    <p:sldId id="285" r:id="rId35"/>
    <p:sldId id="273" r:id="rId36"/>
  </p:sldIdLst>
  <p:sldSz cx="9144000" cy="6858000" type="letter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36"/>
        </a:solidFill>
        <a:latin typeface="Times New Roman" pitchFamily="18" charset="0"/>
        <a:ea typeface="+mn-ea"/>
        <a:cs typeface="+mn-cs"/>
      </a:defRPr>
    </a:lvl1pPr>
    <a:lvl2pPr marL="457135" algn="l" rtl="0" fontAlgn="base">
      <a:spcBef>
        <a:spcPct val="0"/>
      </a:spcBef>
      <a:spcAft>
        <a:spcPct val="0"/>
      </a:spcAft>
      <a:defRPr sz="2400" kern="1200">
        <a:solidFill>
          <a:srgbClr val="000036"/>
        </a:solidFill>
        <a:latin typeface="Times New Roman" pitchFamily="18" charset="0"/>
        <a:ea typeface="+mn-ea"/>
        <a:cs typeface="+mn-cs"/>
      </a:defRPr>
    </a:lvl2pPr>
    <a:lvl3pPr marL="914269" algn="l" rtl="0" fontAlgn="base">
      <a:spcBef>
        <a:spcPct val="0"/>
      </a:spcBef>
      <a:spcAft>
        <a:spcPct val="0"/>
      </a:spcAft>
      <a:defRPr sz="2400" kern="1200">
        <a:solidFill>
          <a:srgbClr val="000036"/>
        </a:solidFill>
        <a:latin typeface="Times New Roman" pitchFamily="18" charset="0"/>
        <a:ea typeface="+mn-ea"/>
        <a:cs typeface="+mn-cs"/>
      </a:defRPr>
    </a:lvl3pPr>
    <a:lvl4pPr marL="1371404" algn="l" rtl="0" fontAlgn="base">
      <a:spcBef>
        <a:spcPct val="0"/>
      </a:spcBef>
      <a:spcAft>
        <a:spcPct val="0"/>
      </a:spcAft>
      <a:defRPr sz="2400" kern="1200">
        <a:solidFill>
          <a:srgbClr val="000036"/>
        </a:solidFill>
        <a:latin typeface="Times New Roman" pitchFamily="18" charset="0"/>
        <a:ea typeface="+mn-ea"/>
        <a:cs typeface="+mn-cs"/>
      </a:defRPr>
    </a:lvl4pPr>
    <a:lvl5pPr marL="1828539" algn="l" rtl="0" fontAlgn="base">
      <a:spcBef>
        <a:spcPct val="0"/>
      </a:spcBef>
      <a:spcAft>
        <a:spcPct val="0"/>
      </a:spcAft>
      <a:defRPr sz="2400" kern="1200">
        <a:solidFill>
          <a:srgbClr val="000036"/>
        </a:solidFill>
        <a:latin typeface="Times New Roman" pitchFamily="18" charset="0"/>
        <a:ea typeface="+mn-ea"/>
        <a:cs typeface="+mn-cs"/>
      </a:defRPr>
    </a:lvl5pPr>
    <a:lvl6pPr marL="2285674" algn="l" defTabSz="914269" rtl="0" eaLnBrk="1" latinLnBrk="0" hangingPunct="1">
      <a:defRPr sz="2400" kern="1200">
        <a:solidFill>
          <a:srgbClr val="000036"/>
        </a:solidFill>
        <a:latin typeface="Times New Roman" pitchFamily="18" charset="0"/>
        <a:ea typeface="+mn-ea"/>
        <a:cs typeface="+mn-cs"/>
      </a:defRPr>
    </a:lvl6pPr>
    <a:lvl7pPr marL="2742809" algn="l" defTabSz="914269" rtl="0" eaLnBrk="1" latinLnBrk="0" hangingPunct="1">
      <a:defRPr sz="2400" kern="1200">
        <a:solidFill>
          <a:srgbClr val="000036"/>
        </a:solidFill>
        <a:latin typeface="Times New Roman" pitchFamily="18" charset="0"/>
        <a:ea typeface="+mn-ea"/>
        <a:cs typeface="+mn-cs"/>
      </a:defRPr>
    </a:lvl7pPr>
    <a:lvl8pPr marL="3199944" algn="l" defTabSz="914269" rtl="0" eaLnBrk="1" latinLnBrk="0" hangingPunct="1">
      <a:defRPr sz="2400" kern="1200">
        <a:solidFill>
          <a:srgbClr val="000036"/>
        </a:solidFill>
        <a:latin typeface="Times New Roman" pitchFamily="18" charset="0"/>
        <a:ea typeface="+mn-ea"/>
        <a:cs typeface="+mn-cs"/>
      </a:defRPr>
    </a:lvl8pPr>
    <a:lvl9pPr marL="3657078" algn="l" defTabSz="914269" rtl="0" eaLnBrk="1" latinLnBrk="0" hangingPunct="1">
      <a:defRPr sz="2400" kern="1200">
        <a:solidFill>
          <a:srgbClr val="000036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0036"/>
    <a:srgbClr val="B6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1" autoAdjust="0"/>
    <p:restoredTop sz="93556" autoAdjust="0"/>
  </p:normalViewPr>
  <p:slideViewPr>
    <p:cSldViewPr>
      <p:cViewPr>
        <p:scale>
          <a:sx n="90" d="100"/>
          <a:sy n="90" d="100"/>
        </p:scale>
        <p:origin x="-624" y="-12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158" y="8832846"/>
            <a:ext cx="3038242" cy="46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7" tIns="46579" rIns="93157" bIns="46579" numCol="1" anchor="b" anchorCtr="0" compatLnSpc="1">
            <a:prstTxWarp prst="textNoShape">
              <a:avLst/>
            </a:prstTxWarp>
          </a:bodyPr>
          <a:lstStyle>
            <a:lvl1pPr algn="r" defTabSz="931469">
              <a:defRPr sz="1200"/>
            </a:lvl1pPr>
          </a:lstStyle>
          <a:p>
            <a:fld id="{823D0597-A14A-48A6-8E30-0656320691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3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5" indent="0" algn="ctr">
              <a:buNone/>
              <a:defRPr/>
            </a:lvl2pPr>
            <a:lvl3pPr marL="914269" indent="0" algn="ctr">
              <a:buNone/>
              <a:defRPr/>
            </a:lvl3pPr>
            <a:lvl4pPr marL="1371404" indent="0" algn="ctr">
              <a:buNone/>
              <a:defRPr/>
            </a:lvl4pPr>
            <a:lvl5pPr marL="1828539" indent="0" algn="ctr">
              <a:buNone/>
              <a:defRPr/>
            </a:lvl5pPr>
            <a:lvl6pPr marL="2285674" indent="0" algn="ctr">
              <a:buNone/>
              <a:defRPr/>
            </a:lvl6pPr>
            <a:lvl7pPr marL="2742809" indent="0" algn="ctr">
              <a:buNone/>
              <a:defRPr/>
            </a:lvl7pPr>
            <a:lvl8pPr marL="3199944" indent="0" algn="ctr">
              <a:buNone/>
              <a:defRPr/>
            </a:lvl8pPr>
            <a:lvl9pPr marL="36570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61125-1AA6-4805-BB43-772AAFF02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D6B30-ABE6-427E-B74D-1E1196F73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D0EEE-83A0-45C8-863C-1DE290B0C1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9327F-5148-4D63-9A31-007FA91DF0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3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5" indent="0">
              <a:buNone/>
              <a:defRPr sz="1800"/>
            </a:lvl2pPr>
            <a:lvl3pPr marL="914269" indent="0">
              <a:buNone/>
              <a:defRPr sz="1600"/>
            </a:lvl3pPr>
            <a:lvl4pPr marL="1371404" indent="0">
              <a:buNone/>
              <a:defRPr sz="1400"/>
            </a:lvl4pPr>
            <a:lvl5pPr marL="1828539" indent="0">
              <a:buNone/>
              <a:defRPr sz="1400"/>
            </a:lvl5pPr>
            <a:lvl6pPr marL="2285674" indent="0">
              <a:buNone/>
              <a:defRPr sz="1400"/>
            </a:lvl6pPr>
            <a:lvl7pPr marL="2742809" indent="0">
              <a:buNone/>
              <a:defRPr sz="1400"/>
            </a:lvl7pPr>
            <a:lvl8pPr marL="3199944" indent="0">
              <a:buNone/>
              <a:defRPr sz="1400"/>
            </a:lvl8pPr>
            <a:lvl9pPr marL="365707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E518A-3DAE-400D-8CD4-42B2CFE903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ACFF8-D5F4-4FF7-9D62-2C6EDCEDDD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1270E-3369-467C-946C-724D8FDB13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BE548-D37A-4858-A7B2-A8F06451B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BC305-FB27-405E-AD34-60D223052C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D7E01-7C01-4070-8CC9-2AB19528ED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EE255-9A2A-4E2C-B998-0775FABE1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1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1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52E1878-8883-41D7-8DD5-AC42A03038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51" indent="-34285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09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37" indent="-228567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971" indent="-228567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06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241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376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511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646" indent="-22856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hyperlink" Target="http://www.wwsport.com/" TargetMode="External"/><Relationship Id="rId6" Type="http://schemas.openxmlformats.org/officeDocument/2006/relationships/hyperlink" Target="http://www.wrestlingaids.com/" TargetMode="External"/><Relationship Id="rId7" Type="http://schemas.openxmlformats.org/officeDocument/2006/relationships/image" Target="../media/image11.jpg"/><Relationship Id="rId8" Type="http://schemas.openxmlformats.org/officeDocument/2006/relationships/image" Target="../media/image12.jpe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staff.mckinneyisd.net/MNHS/sbrasher/_layouts/15/start.aspx%23" TargetMode="Externa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konesport.com/" TargetMode="External"/><Relationship Id="rId7" Type="http://schemas.openxmlformats.org/officeDocument/2006/relationships/hyperlink" Target="http://legacy.mckinneyisd.net/Campuses/school_websites/mnhs/" TargetMode="External"/><Relationship Id="rId2" Type="http://schemas.openxmlformats.org/officeDocument/2006/relationships/image" Target="../media/image4.jpeg"/><Relationship Id="rId6" Type="http://schemas.openxmlformats.org/officeDocument/2006/relationships/hyperlink" Target="https://staff.mckinneyisd.net/MNHS/sbrasher/_layouts/15/start.aspx%2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mckinneyisd.net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s://staff.mckinneyisd.net/MNHS/sbrasher/_layouts/15/start.aspx%23/SitePages/Home.aspx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McKinney North M WRESTLING(bm, on, wo) on 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47627"/>
            <a:ext cx="9220200" cy="6762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1026"/>
          <p:cNvSpPr>
            <a:spLocks noChangeArrowheads="1" noChangeShapeType="1" noTextEdit="1"/>
          </p:cNvSpPr>
          <p:nvPr/>
        </p:nvSpPr>
        <p:spPr bwMode="auto">
          <a:xfrm>
            <a:off x="1981201" y="152400"/>
            <a:ext cx="7010400" cy="9144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PRACTICE</a:t>
            </a:r>
          </a:p>
        </p:txBody>
      </p:sp>
      <p:pic>
        <p:nvPicPr>
          <p:cNvPr id="54275" name="Picture 1027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54276" name="Picture 1028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54277" name="Line 1029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54278" name="Line 1030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54287" name="Text Box 1039"/>
          <p:cNvSpPr txBox="1">
            <a:spLocks noChangeArrowheads="1"/>
          </p:cNvSpPr>
          <p:nvPr/>
        </p:nvSpPr>
        <p:spPr bwMode="auto">
          <a:xfrm>
            <a:off x="1828800" y="1447800"/>
            <a:ext cx="7315200" cy="350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GRADES:</a:t>
            </a:r>
          </a:p>
          <a:p>
            <a:pPr>
              <a:spcBef>
                <a:spcPct val="50000"/>
              </a:spcBef>
            </a:pPr>
            <a:r>
              <a:rPr lang="en-US" sz="2200" dirty="0"/>
              <a:t>MINUS 2,4,6,8,10 pts FOR EVERY EXCUSED ABSENCE</a:t>
            </a:r>
          </a:p>
          <a:p>
            <a:pPr>
              <a:spcBef>
                <a:spcPct val="50000"/>
              </a:spcBef>
            </a:pPr>
            <a:r>
              <a:rPr lang="en-US" sz="2200" dirty="0"/>
              <a:t>MINUS 10 pts FOR EVERY UNEXCUSED </a:t>
            </a:r>
            <a:r>
              <a:rPr lang="en-US" sz="2200" dirty="0" smtClean="0"/>
              <a:t>ABSENCE</a:t>
            </a:r>
          </a:p>
          <a:p>
            <a:pPr>
              <a:spcBef>
                <a:spcPct val="50000"/>
              </a:spcBef>
            </a:pPr>
            <a:r>
              <a:rPr lang="en-US" sz="2200" u="sng" dirty="0" smtClean="0"/>
              <a:t>YOU MUST CALL AS SOON AS YOU ARE ABSENT</a:t>
            </a:r>
          </a:p>
          <a:p>
            <a:pPr>
              <a:spcBef>
                <a:spcPct val="50000"/>
              </a:spcBef>
            </a:pPr>
            <a:endParaRPr lang="en-US" sz="2200" dirty="0"/>
          </a:p>
          <a:p>
            <a:pPr>
              <a:spcBef>
                <a:spcPct val="50000"/>
              </a:spcBef>
            </a:pPr>
            <a:r>
              <a:rPr lang="en-US" sz="2200" dirty="0"/>
              <a:t>MINUS 3,6,10 pts FOR EVERY TARDY</a:t>
            </a:r>
          </a:p>
          <a:p>
            <a:pPr>
              <a:spcBef>
                <a:spcPct val="50000"/>
              </a:spcBef>
            </a:pPr>
            <a:endParaRPr lang="en-US" sz="2200" dirty="0"/>
          </a:p>
        </p:txBody>
      </p:sp>
      <p:sp>
        <p:nvSpPr>
          <p:cNvPr id="54288" name="Text Box 1040"/>
          <p:cNvSpPr txBox="1">
            <a:spLocks noChangeArrowheads="1"/>
          </p:cNvSpPr>
          <p:nvPr/>
        </p:nvSpPr>
        <p:spPr bwMode="auto">
          <a:xfrm>
            <a:off x="1905000" y="5181600"/>
            <a:ext cx="723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TUTORIALS FROM 2:30 TO 3:00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PRACTICE STARTS AT 3:15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8195" name="Picture 3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828800" y="1371601"/>
            <a:ext cx="6324600" cy="347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WRESTLERS WILL NEED TO BE DRESSED OUT IN                  </a:t>
            </a:r>
            <a:r>
              <a:rPr lang="en-US" sz="2000" dirty="0" smtClean="0"/>
              <a:t>TEAM PRACTICE SHIRT </a:t>
            </a:r>
            <a:r>
              <a:rPr lang="en-US" sz="2000" dirty="0"/>
              <a:t>AND </a:t>
            </a:r>
            <a:r>
              <a:rPr lang="en-US" sz="2000" dirty="0" smtClean="0"/>
              <a:t>PRACTICE </a:t>
            </a:r>
            <a:r>
              <a:rPr lang="en-US" sz="2000" dirty="0"/>
              <a:t>SHORTS (TEAM </a:t>
            </a:r>
            <a:r>
              <a:rPr lang="en-US" sz="2000" dirty="0" smtClean="0"/>
              <a:t>UNIFORM FOR TOURNAMENTS)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2000" dirty="0" smtClean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 smtClean="0"/>
              <a:t>PLEASE SEE ORDER FORM FOR GEAR                        4 Shirts 			     4x$12.50=$50                               4 Shorts                                   4x$20.00=$80                             1 Warm Up Top                      1x$35.00=$35                             1 Laundry Bag                        1x$10.00=$10                                                                                  Total                                                         $175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69342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EQUIPMENT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828800" y="5029200"/>
            <a:ext cx="7315200" cy="4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SHIRT &amp; SHORTS MUST BE CHANGED EVERDAY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828800" y="5410200"/>
            <a:ext cx="6781800" cy="4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SHIRTS WILL BE TUCKED IN AT ALL TIMES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828800" y="5791200"/>
            <a:ext cx="7315200" cy="4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PLAYERS WILL WEAR SHIRT/SHORTS IN HALLWAYS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828800" y="6172200"/>
            <a:ext cx="7315200" cy="4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SHIRTS &amp; SHORTS ARE NOT TO BE CUT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0" name="Picture 24" descr="ORANGE SH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600200"/>
            <a:ext cx="2057400" cy="2057400"/>
          </a:xfrm>
          <a:prstGeom prst="rect">
            <a:avLst/>
          </a:prstGeom>
          <a:noFill/>
        </p:spPr>
      </p:pic>
      <p:pic>
        <p:nvPicPr>
          <p:cNvPr id="9218" name="Picture 2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9219" name="Picture 3" descr="NORTH LOG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52600" y="1371604"/>
            <a:ext cx="7086600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WRESTLERS WILL PROVIDE THEIR OWN SHOES </a:t>
            </a:r>
            <a:r>
              <a:rPr lang="en-US" sz="2000" dirty="0" smtClean="0"/>
              <a:t>      (</a:t>
            </a:r>
            <a:r>
              <a:rPr lang="en-US" sz="2000" dirty="0"/>
              <a:t>MUST HAVE LACE COVERS)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828800" y="2057400"/>
            <a:ext cx="5257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LAST YEARS MODELS-HALF OFF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hlinkClick r:id="rId5"/>
              </a:rPr>
              <a:t>www.wwsport.com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hlinkClick r:id="rId6"/>
              </a:rPr>
              <a:t>www.wrestlingaids.com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B62300"/>
              </a:solidFill>
            </a:endParaRPr>
          </a:p>
        </p:txBody>
      </p:sp>
      <p:sp>
        <p:nvSpPr>
          <p:cNvPr id="9239" name="WordArt 23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69342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EQUIPMENT</a:t>
            </a:r>
          </a:p>
        </p:txBody>
      </p:sp>
      <p:pic>
        <p:nvPicPr>
          <p:cNvPr id="2" name="Picture 1" descr="Old_Navy_Flip_flops(1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772" y="4267200"/>
            <a:ext cx="1762539" cy="2338754"/>
          </a:xfrm>
          <a:prstGeom prst="rect">
            <a:avLst/>
          </a:prstGeom>
        </p:spPr>
      </p:pic>
      <p:pic>
        <p:nvPicPr>
          <p:cNvPr id="3" name="Picture 2" descr="Nike Free TR Fit-1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5000" y="4495800"/>
            <a:ext cx="3254062" cy="2380817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828800" y="3733800"/>
            <a:ext cx="7315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WRESTLERS WILL ALSO NEED RUNNING SHOES, SOCKS, </a:t>
            </a:r>
            <a:r>
              <a:rPr lang="en-US" sz="2000" dirty="0" smtClean="0"/>
              <a:t>   SWEATS</a:t>
            </a:r>
            <a:r>
              <a:rPr lang="en-US" sz="2000" dirty="0"/>
              <a:t>, TOWEL, SHOWER SANDALS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4597400"/>
            <a:ext cx="2260600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1" name="Picture 19" descr="p_20091122090744Shock%20Doc%20v1_5%20-%20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81200"/>
            <a:ext cx="1752600" cy="1752600"/>
          </a:xfrm>
          <a:prstGeom prst="rect">
            <a:avLst/>
          </a:prstGeom>
          <a:noFill/>
        </p:spPr>
      </p:pic>
      <p:pic>
        <p:nvPicPr>
          <p:cNvPr id="8194" name="Picture 2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8195" name="Picture 3" descr="NORTH LOG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752600" y="1447800"/>
            <a:ext cx="7315200" cy="4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WRESTLERS MUST INVEST IN WRESTLING BRIEF ($12-20)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69342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EQUIPMENT</a:t>
            </a:r>
          </a:p>
        </p:txBody>
      </p:sp>
      <p:pic>
        <p:nvPicPr>
          <p:cNvPr id="8207" name="Picture 15" descr="wrestling brie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981200"/>
            <a:ext cx="1295400" cy="903288"/>
          </a:xfrm>
          <a:prstGeom prst="rect">
            <a:avLst/>
          </a:prstGeom>
          <a:noFill/>
        </p:spPr>
      </p:pic>
      <p:pic>
        <p:nvPicPr>
          <p:cNvPr id="8208" name="Picture 16" descr="0026W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1981200"/>
            <a:ext cx="1066800" cy="1066800"/>
          </a:xfrm>
          <a:prstGeom prst="rect">
            <a:avLst/>
          </a:prstGeom>
          <a:noFill/>
        </p:spPr>
      </p:pic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815098" y="2362200"/>
            <a:ext cx="7315200" cy="4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/>
              <a:t>MOUTHPIECE (BRACES)</a:t>
            </a:r>
            <a:endParaRPr lang="en-US" sz="2000" b="1" dirty="0"/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1828800" y="3352800"/>
            <a:ext cx="7315200" cy="4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HEADCOVER</a:t>
            </a:r>
          </a:p>
        </p:txBody>
      </p:sp>
      <p:pic>
        <p:nvPicPr>
          <p:cNvPr id="8212" name="Picture 20" descr="GetProduct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2667000"/>
            <a:ext cx="1371600" cy="1371600"/>
          </a:xfrm>
          <a:prstGeom prst="rect">
            <a:avLst/>
          </a:prstGeom>
          <a:noFill/>
        </p:spPr>
      </p:pic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820957" y="5105400"/>
            <a:ext cx="7315200" cy="4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 dirty="0" smtClean="0"/>
              <a:t>KNEE PADS!!!</a:t>
            </a:r>
            <a:endParaRPr lang="en-US" sz="2000" b="1" dirty="0"/>
          </a:p>
        </p:txBody>
      </p:sp>
      <p:pic>
        <p:nvPicPr>
          <p:cNvPr id="2" name="Picture 1" descr="WrestlingKneepad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287520"/>
            <a:ext cx="5029200" cy="257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1026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69342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DISCIPLINE</a:t>
            </a:r>
          </a:p>
        </p:txBody>
      </p:sp>
      <p:pic>
        <p:nvPicPr>
          <p:cNvPr id="36867" name="Picture 1027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36868" name="Picture 1028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36869" name="Line 1029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36870" name="Line 1030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36871" name="Text Box 1031"/>
          <p:cNvSpPr txBox="1">
            <a:spLocks noChangeArrowheads="1"/>
          </p:cNvSpPr>
          <p:nvPr/>
        </p:nvSpPr>
        <p:spPr bwMode="auto">
          <a:xfrm>
            <a:off x="1828800" y="1295403"/>
            <a:ext cx="7315200" cy="5339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Players will meet before practice to make up the following discipline infractions or any other deemed necessary: (30 min)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Excused absence – 15 suicides, 100 push ups, 100 sit ups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Unexcused absence – 30 suicides, 250 push ups, 250 sit ups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Conduct in classroom - 30 suicides, 250 push ups, 250 sit ups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Failing grades (75)- 15 suicides, 100 push ups, 100 sit ups (Tutoring)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Tardy to A.P. or practice - 15 suicides, 100 push ups, 100 sit ups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Unacceptable language - 15 suicides, 100 push ups, 100 sit ups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Unacceptable behavior- 30 suicides, 250 push ups, 250 sit ups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Untidy locker room - 15 suicides, 100 push ups, 100 sit ups (Team)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Untidy individual locker - 15 suicides, 100 push ups, 100 sit ups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Loss of equipment – 15 suicides, 100 push ups, 100 sit ups (must pay)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Poor attitude or effort - 15 suicides, 100 push ups, 100 sit ups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10243" name="Picture 3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104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WEIGHT CLASSES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828800" y="1676403"/>
            <a:ext cx="7315200" cy="95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Book Antiqua" pitchFamily="18" charset="0"/>
                <a:cs typeface="Times New Roman" pitchFamily="18" charset="0"/>
              </a:rPr>
              <a:t>High school wrestlers compete in the following </a:t>
            </a:r>
            <a:r>
              <a:rPr lang="en-US" sz="2800" b="1" u="sng" dirty="0" smtClean="0">
                <a:latin typeface="Book Antiqua" pitchFamily="18" charset="0"/>
                <a:cs typeface="Times New Roman" pitchFamily="18" charset="0"/>
              </a:rPr>
              <a:t>NEW</a:t>
            </a: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 weight </a:t>
            </a:r>
            <a:r>
              <a:rPr lang="en-US" sz="2800" dirty="0">
                <a:latin typeface="Book Antiqua" pitchFamily="18" charset="0"/>
                <a:cs typeface="Times New Roman" pitchFamily="18" charset="0"/>
              </a:rPr>
              <a:t>classes:</a:t>
            </a:r>
            <a:r>
              <a:rPr lang="en-US" sz="2800" dirty="0"/>
              <a:t>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828800" y="5181604"/>
            <a:ext cx="7315200" cy="12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Book Antiqua" pitchFamily="18" charset="0"/>
                <a:cs typeface="Times New Roman" pitchFamily="18" charset="0"/>
              </a:rPr>
              <a:t>103, 112, 119, </a:t>
            </a:r>
            <a:r>
              <a:rPr lang="en-US" sz="3600" dirty="0" smtClean="0">
                <a:latin typeface="Book Antiqua" pitchFamily="18" charset="0"/>
                <a:cs typeface="Times New Roman" pitchFamily="18" charset="0"/>
              </a:rPr>
              <a:t>125</a:t>
            </a:r>
            <a:r>
              <a:rPr lang="en-US" sz="3600" dirty="0">
                <a:latin typeface="Book Antiqua" pitchFamily="18" charset="0"/>
                <a:cs typeface="Times New Roman" pitchFamily="18" charset="0"/>
              </a:rPr>
              <a:t>, 130, 135, </a:t>
            </a:r>
            <a:r>
              <a:rPr lang="en-US" sz="3600" dirty="0" smtClean="0">
                <a:latin typeface="Book Antiqua" pitchFamily="18" charset="0"/>
                <a:cs typeface="Times New Roman" pitchFamily="18" charset="0"/>
              </a:rPr>
              <a:t>140</a:t>
            </a:r>
            <a:r>
              <a:rPr lang="en-US" sz="3600" dirty="0">
                <a:latin typeface="Book Antiqua" pitchFamily="18" charset="0"/>
                <a:cs typeface="Times New Roman" pitchFamily="18" charset="0"/>
              </a:rPr>
              <a:t>, 145, 152, </a:t>
            </a:r>
            <a:r>
              <a:rPr lang="en-US" sz="3600" dirty="0" smtClean="0">
                <a:latin typeface="Book Antiqua" pitchFamily="18" charset="0"/>
                <a:cs typeface="Times New Roman" pitchFamily="18" charset="0"/>
              </a:rPr>
              <a:t>160</a:t>
            </a:r>
            <a:r>
              <a:rPr lang="en-US" sz="3600" dirty="0">
                <a:latin typeface="Book Antiqua" pitchFamily="18" charset="0"/>
                <a:cs typeface="Times New Roman" pitchFamily="18" charset="0"/>
              </a:rPr>
              <a:t>, 171, 180, </a:t>
            </a:r>
            <a:r>
              <a:rPr lang="en-US" sz="3600" dirty="0" smtClean="0">
                <a:latin typeface="Book Antiqua" pitchFamily="18" charset="0"/>
                <a:cs typeface="Times New Roman" pitchFamily="18" charset="0"/>
              </a:rPr>
              <a:t>189</a:t>
            </a:r>
            <a:r>
              <a:rPr lang="en-US" sz="360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Book Antiqua" pitchFamily="18" charset="0"/>
                <a:cs typeface="Times New Roman" pitchFamily="18" charset="0"/>
              </a:rPr>
              <a:t>215, 285</a:t>
            </a:r>
            <a:endParaRPr lang="en-US" sz="3600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28800" y="2743203"/>
            <a:ext cx="7315200" cy="12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Book Antiqua" pitchFamily="18" charset="0"/>
                <a:cs typeface="Times New Roman" pitchFamily="18" charset="0"/>
              </a:rPr>
              <a:t>106, 113, 120, 126, 132, 138, 145, 152</a:t>
            </a:r>
            <a:r>
              <a:rPr lang="en-US" sz="360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Book Antiqua" pitchFamily="18" charset="0"/>
                <a:cs typeface="Times New Roman" pitchFamily="18" charset="0"/>
              </a:rPr>
              <a:t>160</a:t>
            </a:r>
            <a:r>
              <a:rPr lang="en-US" sz="360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sz="3600" dirty="0" smtClean="0">
                <a:latin typeface="Book Antiqua" pitchFamily="18" charset="0"/>
                <a:cs typeface="Times New Roman" pitchFamily="18" charset="0"/>
              </a:rPr>
              <a:t>170, 182, 195, 220, 285</a:t>
            </a:r>
            <a:endParaRPr lang="en-US" sz="36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828800" y="4648200"/>
            <a:ext cx="7315200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latin typeface="Book Antiqua" pitchFamily="18" charset="0"/>
                <a:cs typeface="Times New Roman" pitchFamily="18" charset="0"/>
              </a:rPr>
              <a:t>OLD weight </a:t>
            </a:r>
            <a:r>
              <a:rPr lang="en-US" sz="2800" dirty="0">
                <a:latin typeface="Book Antiqua" pitchFamily="18" charset="0"/>
                <a:cs typeface="Times New Roman" pitchFamily="18" charset="0"/>
              </a:rPr>
              <a:t>classes: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52227" name="Picture 3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52228" name="Line 4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52230" name="WordArt 6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866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WEIGHT CERTIFICATION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828800" y="4267204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Book Antiqua" pitchFamily="18" charset="0"/>
                <a:cs typeface="Times New Roman" pitchFamily="18" charset="0"/>
              </a:rPr>
              <a:t>Every wrestler must establish their alpha weight (example 124 lbs)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828800" y="5257803"/>
            <a:ext cx="731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Book Antiqua" pitchFamily="18" charset="0"/>
                <a:cs typeface="Times New Roman" pitchFamily="18" charset="0"/>
              </a:rPr>
              <a:t>Body Fat Percent via Skin Fold Measurements Triceps, </a:t>
            </a:r>
            <a:r>
              <a:rPr lang="en-US" dirty="0" err="1">
                <a:latin typeface="Book Antiqua" pitchFamily="18" charset="0"/>
                <a:cs typeface="Times New Roman" pitchFamily="18" charset="0"/>
              </a:rPr>
              <a:t>Subscapular</a:t>
            </a:r>
            <a:r>
              <a:rPr lang="en-US" dirty="0">
                <a:latin typeface="Book Antiqua" pitchFamily="18" charset="0"/>
                <a:cs typeface="Times New Roman" pitchFamily="18" charset="0"/>
              </a:rPr>
              <a:t>, Abdominal (7% Minimum)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 Antiqua" pitchFamily="18" charset="0"/>
                <a:cs typeface="Times New Roman" pitchFamily="18" charset="0"/>
              </a:rPr>
              <a:t>(example 12% body fat)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828800" y="2743204"/>
            <a:ext cx="731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Book Antiqua" pitchFamily="18" charset="0"/>
                <a:cs typeface="Times New Roman" pitchFamily="18" charset="0"/>
              </a:rPr>
              <a:t>URINE SPECIFIC GRAVITY ASSESSMENT (Magical # is a density below 1.025) (</a:t>
            </a:r>
            <a:r>
              <a:rPr lang="en-US" dirty="0" err="1">
                <a:latin typeface="Book Antiqua" pitchFamily="18" charset="0"/>
                <a:cs typeface="Times New Roman" pitchFamily="18" charset="0"/>
              </a:rPr>
              <a:t>refractometer</a:t>
            </a:r>
            <a:r>
              <a:rPr lang="en-US" dirty="0">
                <a:latin typeface="Book Antiqua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 Antiqua" pitchFamily="18" charset="0"/>
                <a:cs typeface="Times New Roman" pitchFamily="18" charset="0"/>
              </a:rPr>
              <a:t>(pass or fail)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133600" y="1371604"/>
            <a:ext cx="6400800" cy="132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Book Antiqua" pitchFamily="18" charset="0"/>
                <a:cs typeface="Times New Roman" pitchFamily="18" charset="0"/>
              </a:rPr>
              <a:t>Tues</a:t>
            </a:r>
            <a:r>
              <a:rPr lang="en-US" sz="4000" dirty="0" smtClean="0">
                <a:latin typeface="Book Antiqua" pitchFamily="18" charset="0"/>
                <a:cs typeface="Times New Roman" pitchFamily="18" charset="0"/>
              </a:rPr>
              <a:t>day</a:t>
            </a:r>
            <a:r>
              <a:rPr lang="en-US" sz="4000" dirty="0">
                <a:latin typeface="Book Antiqua" pitchFamily="18" charset="0"/>
                <a:cs typeface="Times New Roman" pitchFamily="18" charset="0"/>
              </a:rPr>
              <a:t>, </a:t>
            </a:r>
            <a:r>
              <a:rPr lang="en-US" sz="4000" dirty="0" smtClean="0">
                <a:latin typeface="Book Antiqua" pitchFamily="18" charset="0"/>
                <a:cs typeface="Times New Roman" pitchFamily="18" charset="0"/>
              </a:rPr>
              <a:t>November 1</a:t>
            </a:r>
            <a:r>
              <a:rPr lang="en-US" sz="4000" baseline="30000" dirty="0" smtClean="0">
                <a:latin typeface="Book Antiqua" pitchFamily="18" charset="0"/>
                <a:cs typeface="Times New Roman" pitchFamily="18" charset="0"/>
              </a:rPr>
              <a:t>st</a:t>
            </a:r>
            <a:r>
              <a:rPr lang="en-US" sz="4000" dirty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Book Antiqua" pitchFamily="18" charset="0"/>
                <a:cs typeface="Times New Roman" pitchFamily="18" charset="0"/>
              </a:rPr>
              <a:t>     </a:t>
            </a:r>
            <a:r>
              <a:rPr lang="en-US" sz="4000" dirty="0" smtClean="0">
                <a:latin typeface="Book Antiqua" pitchFamily="18" charset="0"/>
                <a:cs typeface="Times New Roman" pitchFamily="18" charset="0"/>
              </a:rPr>
              <a:t>at McKinney High </a:t>
            </a:r>
            <a:endParaRPr lang="en-US" dirty="0"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11267" name="Picture 3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866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WEIGHT CERTIFICATION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828800" y="3429004"/>
            <a:ext cx="7315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  <a:cs typeface="Times New Roman" pitchFamily="18" charset="0"/>
              </a:rPr>
              <a:t>MINIMUM WEIGHT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  <a:cs typeface="Times New Roman" pitchFamily="18" charset="0"/>
              </a:rPr>
              <a:t>(example 109.12 / 0.93 = 117.33 pounds) (119)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828800" y="4648200"/>
            <a:ext cx="731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  <a:cs typeface="Times New Roman" pitchFamily="18" charset="0"/>
              </a:rPr>
              <a:t>THE DESCENT                                                           The wrestler can only lose a maximum of 1.5 % of the alpha weight per week.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Book Antiqua" pitchFamily="18" charset="0"/>
                <a:cs typeface="Times New Roman" pitchFamily="18" charset="0"/>
              </a:rPr>
              <a:t>(example 124 x 0.015 = 1.86 ponds)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1828800" y="1371600"/>
            <a:ext cx="7315200" cy="267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Book Antiqua" pitchFamily="18" charset="0"/>
                <a:cs typeface="Times New Roman" pitchFamily="18" charset="0"/>
              </a:rPr>
              <a:t>FAT FREE BODY WEIGHT                                </a:t>
            </a:r>
            <a:endParaRPr lang="en-US" dirty="0" smtClean="0">
              <a:latin typeface="Book Antiqua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ook Antiqua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Book Antiqua" pitchFamily="18" charset="0"/>
                <a:cs typeface="Times New Roman" pitchFamily="18" charset="0"/>
              </a:rPr>
              <a:t>(how much you would weigh without any fat)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 Antiqua" pitchFamily="18" charset="0"/>
                <a:cs typeface="Times New Roman" pitchFamily="18" charset="0"/>
              </a:rPr>
              <a:t>Example 100-12 = 88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 Antiqua" pitchFamily="18" charset="0"/>
                <a:cs typeface="Times New Roman" pitchFamily="18" charset="0"/>
              </a:rPr>
              <a:t>124 x 0.88 = 109.12 pounds</a:t>
            </a:r>
          </a:p>
          <a:p>
            <a:pPr>
              <a:spcBef>
                <a:spcPct val="50000"/>
              </a:spcBef>
            </a:pPr>
            <a:endParaRPr lang="en-US" dirty="0"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53251" name="Picture 3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53252" name="Line 4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866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WEIGHT CERTIFICATION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828800" y="1447803"/>
            <a:ext cx="7315200" cy="523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Book Antiqua" pitchFamily="18" charset="0"/>
                <a:cs typeface="Times New Roman" pitchFamily="18" charset="0"/>
              </a:rPr>
              <a:t>THE DESCENT                                                           The wrestler can only lose a maximum of 1.5 % of the alpha weight per week.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 Antiqua" pitchFamily="18" charset="0"/>
                <a:cs typeface="Times New Roman" pitchFamily="18" charset="0"/>
              </a:rPr>
              <a:t>(example 124 x 0.015 = 1.86 ponds)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 Antiqua" pitchFamily="18" charset="0"/>
                <a:cs typeface="Times New Roman" pitchFamily="18" charset="0"/>
              </a:rPr>
              <a:t>(124 – 119 = 5 pounds)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Book Antiqua" pitchFamily="18" charset="0"/>
                <a:cs typeface="Times New Roman" pitchFamily="18" charset="0"/>
              </a:rPr>
              <a:t>(Week 1:   124 – 1.86 = 122.14)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Book Antiqua" pitchFamily="18" charset="0"/>
                <a:cs typeface="Times New Roman" pitchFamily="18" charset="0"/>
              </a:rPr>
              <a:t>                      (Week 2:    122.14 – 1.86 = 120.28)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Book Antiqua" pitchFamily="18" charset="0"/>
                <a:cs typeface="Times New Roman" pitchFamily="18" charset="0"/>
              </a:rPr>
              <a:t>                                                     (Week 3: 120.28 – 1.86 = 118.42)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Book Antiqua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Book Antiqua" pitchFamily="18" charset="0"/>
                <a:cs typeface="Times New Roman" pitchFamily="18" charset="0"/>
              </a:rPr>
              <a:t>So this wrestler will not be able to wrestle at his minimum weight until 3 weeks after certification!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828800" y="1752603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  <a:cs typeface="Times New Roman" pitchFamily="18" charset="0"/>
              </a:rPr>
              <a:t>A two-pound growth allowance may be added to each weight class any time after the date of certification.) </a:t>
            </a:r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828800" y="3352804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  <a:cs typeface="Times New Roman" pitchFamily="18" charset="0"/>
              </a:rPr>
              <a:t>Without being recertified at a higher weight, a wrestler cannot weigh in more than one weight class above his certified weight. 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866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WEIGHT CERTIFICATION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0" y="1"/>
          <a:ext cx="1752600" cy="131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1752600" cy="13144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866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WELCOME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905000" y="1371600"/>
            <a:ext cx="6858000" cy="592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Book Antiqua" pitchFamily="18" charset="0"/>
                <a:cs typeface="Times New Roman" pitchFamily="18" charset="0"/>
              </a:rPr>
              <a:t>Welcome to McKinney North High School and the </a:t>
            </a:r>
            <a:r>
              <a:rPr lang="en-US" sz="3200" b="1" dirty="0" smtClean="0">
                <a:latin typeface="Book Antiqua" pitchFamily="18" charset="0"/>
                <a:cs typeface="Times New Roman" pitchFamily="18" charset="0"/>
              </a:rPr>
              <a:t>14th </a:t>
            </a:r>
            <a:r>
              <a:rPr lang="en-US" sz="3200" b="1" dirty="0">
                <a:latin typeface="Book Antiqua" pitchFamily="18" charset="0"/>
                <a:cs typeface="Times New Roman" pitchFamily="18" charset="0"/>
              </a:rPr>
              <a:t>season of Bulldog Wrestling. I hope you and your wrestler are as excited as I am and hope your enthusiasm grows throughout this season and for many years to come.</a:t>
            </a:r>
            <a:r>
              <a:rPr lang="en-US" sz="3200" dirty="0"/>
              <a:t> 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latin typeface="Book Antiqua" pitchFamily="18" charset="0"/>
              </a:rPr>
              <a:t>Shawn </a:t>
            </a:r>
            <a:r>
              <a:rPr lang="en-US" sz="3200" b="1" dirty="0">
                <a:latin typeface="Book Antiqua" pitchFamily="18" charset="0"/>
              </a:rPr>
              <a:t>Brasher			      Head Wrestling </a:t>
            </a:r>
            <a:r>
              <a:rPr lang="en-US" sz="3200" b="1" dirty="0" smtClean="0">
                <a:latin typeface="Book Antiqua" pitchFamily="18" charset="0"/>
              </a:rPr>
              <a:t>Coach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hlinkClick r:id="rId5"/>
              </a:rPr>
              <a:t>https://staff.mckinneyisd.net/MNHS/sbrasher/_layouts/15/start.aspx#/</a:t>
            </a:r>
            <a:r>
              <a:rPr lang="en-US" sz="1800" dirty="0"/>
              <a:t> </a:t>
            </a:r>
          </a:p>
          <a:p>
            <a:pPr>
              <a:spcBef>
                <a:spcPct val="50000"/>
              </a:spcBef>
            </a:pPr>
            <a:endParaRPr lang="en-US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866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WEIGH-IN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28800" y="160020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  <a:cs typeface="Times New Roman" pitchFamily="18" charset="0"/>
              </a:rPr>
              <a:t>Wrestlers weigh in 30-60 minutes before a dual meet is scheduled to begin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828800" y="266700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  <a:cs typeface="Times New Roman" pitchFamily="18" charset="0"/>
              </a:rPr>
              <a:t>Wrestlers weigh in 1-2 hours before a tournament is scheduled to begin </a:t>
            </a:r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828800" y="3733804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  <a:cs typeface="Times New Roman" pitchFamily="18" charset="0"/>
              </a:rPr>
              <a:t>When there are consecutive days of team competition, all wrestlers are granted an additional one pound allowance each day. 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828800" y="5105404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  <a:cs typeface="Times New Roman" pitchFamily="18" charset="0"/>
              </a:rPr>
              <a:t>Contestants cannot wrestle more than one weight class above their weigh-in weight.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10400" cy="9144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TRANSPORTATION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828800" y="342900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ALL WRESTLERS ARE EXPECTED TO RIDE WITH THE TEAM TO AND FROM EACH MEET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28800" y="1447804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TRANSPORTATION WILL BE BY BUS FOR MOST MEETS </a:t>
            </a:r>
            <a:r>
              <a:rPr lang="en-US" dirty="0" smtClean="0"/>
              <a:t>(SUV FOR REGION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/>
              <a:t>STATE)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828800" y="2438404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DEPARTURE TO &amp; RETURN FROM MEETS WILL BE AT MNHS MULTIPURPOSE BUILDING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828800" y="4419603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ONLY IN CASES OF EMERGENCY OR PRIOR APPROVAL (ONE WEEK) WILL A STUDENT BE ALLOWED TO LEAVE A MEET (W/ PARENT)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1828800" y="586740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ANY WRESTLER LEAVING WITH PARENT MUST SIGN A TRAVEL RELEASE FORM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69342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MEET PROCEDURES</a:t>
            </a:r>
          </a:p>
        </p:txBody>
      </p:sp>
      <p:pic>
        <p:nvPicPr>
          <p:cNvPr id="33795" name="Picture 3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33796" name="Picture 4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86000" y="1371601"/>
            <a:ext cx="6477000" cy="461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ARRIVE AS A TEAM &amp; WEIGH </a:t>
            </a:r>
            <a:r>
              <a:rPr lang="en-US" dirty="0" smtClean="0"/>
              <a:t>IN</a:t>
            </a:r>
          </a:p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BREAK (1-2 HOURS)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/>
              <a:t>EAT 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dirty="0" smtClean="0"/>
              <a:t>WARM-UP</a:t>
            </a:r>
          </a:p>
          <a:p>
            <a:pPr lvl="1"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DUALS </a:t>
            </a:r>
            <a:r>
              <a:rPr lang="en-US" dirty="0"/>
              <a:t>(2 HOURS)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TOURNAMENT (ALL DAY</a:t>
            </a:r>
            <a:r>
              <a:rPr lang="en-US" dirty="0" smtClean="0"/>
              <a:t>)</a:t>
            </a:r>
          </a:p>
          <a:p>
            <a:pPr>
              <a:spcBef>
                <a:spcPct val="50000"/>
              </a:spcBef>
            </a:pPr>
            <a:endParaRPr lang="en-US" sz="12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DEPART AS A TEAM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104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MEET PROCEDURES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828800" y="1676402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  <a:cs typeface="Times New Roman" pitchFamily="18" charset="0"/>
              </a:rPr>
              <a:t>I am always open to listening to your concerns</a:t>
            </a:r>
            <a:r>
              <a:rPr lang="en-US"/>
              <a:t>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828800" y="297180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Nobody is allowed on the wrestling floor except wrestlers &amp; wrestling staff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828800" y="2133603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Parents will not be allowed on the floor, wrestling area, or coaches corners.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828800" y="3733804"/>
            <a:ext cx="731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  <a:cs typeface="Times New Roman" pitchFamily="18" charset="0"/>
              </a:rPr>
              <a:t>During a meet or in the middle of practice is not a good time to have a discussion</a:t>
            </a:r>
            <a:r>
              <a:rPr lang="en-US"/>
              <a:t> 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828800" y="4572004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  <a:cs typeface="Times New Roman" pitchFamily="18" charset="0"/>
              </a:rPr>
              <a:t>Feel free to call, e-mail, or make an appointment to stop by and talk</a:t>
            </a:r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1828801" y="5410203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latin typeface="Book Antiqua" pitchFamily="18" charset="0"/>
                <a:cs typeface="Times New Roman" pitchFamily="18" charset="0"/>
              </a:rPr>
              <a:t>If you or your wrestler has a concern, it is my concern as well.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10400" cy="9144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SCHEDULE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-31750" y="-8123238"/>
            <a:ext cx="594518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/>
          <a:lstStyle/>
          <a:p>
            <a:pPr eaLnBrk="0" hangingPunct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33339" y="-3663946"/>
            <a:ext cx="9144000" cy="76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eaLnBrk="0" hangingPunct="0"/>
            <a:r>
              <a:rPr lang="en-US" sz="1000" dirty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eaLnBrk="0" hangingPunc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847" name="Rectangle 367"/>
          <p:cNvSpPr>
            <a:spLocks noChangeArrowheads="1"/>
          </p:cNvSpPr>
          <p:nvPr/>
        </p:nvSpPr>
        <p:spPr bwMode="auto">
          <a:xfrm>
            <a:off x="33339" y="11490329"/>
            <a:ext cx="914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 indent="1428546"/>
            <a:r>
              <a:rPr lang="en-US" sz="1000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 </a:t>
            </a:r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0848" name="Rectangle 368"/>
          <p:cNvSpPr>
            <a:spLocks noChangeArrowheads="1"/>
          </p:cNvSpPr>
          <p:nvPr/>
        </p:nvSpPr>
        <p:spPr bwMode="auto">
          <a:xfrm>
            <a:off x="33339" y="13776327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 </a:t>
            </a:r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  <a:p>
            <a:pPr eaLnBrk="0" hangingPunc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849" name="Rectangle 369"/>
          <p:cNvSpPr>
            <a:spLocks noChangeArrowheads="1"/>
          </p:cNvSpPr>
          <p:nvPr/>
        </p:nvSpPr>
        <p:spPr bwMode="auto">
          <a:xfrm>
            <a:off x="33339" y="1438592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 eaLnBrk="0" hangingPunct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1283" name="Text Box 803"/>
          <p:cNvSpPr txBox="1">
            <a:spLocks noChangeArrowheads="1"/>
          </p:cNvSpPr>
          <p:nvPr/>
        </p:nvSpPr>
        <p:spPr bwMode="auto">
          <a:xfrm>
            <a:off x="1828800" y="1600204"/>
            <a:ext cx="7315200" cy="452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dirty="0"/>
              <a:t>SEE</a:t>
            </a:r>
          </a:p>
          <a:p>
            <a:pPr algn="ctr">
              <a:spcBef>
                <a:spcPct val="50000"/>
              </a:spcBef>
            </a:pPr>
            <a:r>
              <a:rPr lang="en-US" sz="7200" dirty="0"/>
              <a:t>INFORMATION</a:t>
            </a:r>
          </a:p>
          <a:p>
            <a:pPr algn="ctr">
              <a:spcBef>
                <a:spcPct val="50000"/>
              </a:spcBef>
            </a:pPr>
            <a:r>
              <a:rPr lang="en-US" sz="7200" dirty="0"/>
              <a:t>PACKET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1026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69342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CALENDAR</a:t>
            </a:r>
          </a:p>
        </p:txBody>
      </p:sp>
      <p:pic>
        <p:nvPicPr>
          <p:cNvPr id="35843" name="Picture 1027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35844" name="Picture 1028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35845" name="Line 1029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35846" name="Line 1030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35997" name="Rectangle 1181"/>
          <p:cNvSpPr>
            <a:spLocks noChangeArrowheads="1"/>
          </p:cNvSpPr>
          <p:nvPr/>
        </p:nvSpPr>
        <p:spPr bwMode="auto">
          <a:xfrm>
            <a:off x="-390525" y="6704017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eaLnBrk="0" hangingPunc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439" name="Rectangle 1623"/>
          <p:cNvSpPr>
            <a:spLocks noChangeArrowheads="1"/>
          </p:cNvSpPr>
          <p:nvPr/>
        </p:nvSpPr>
        <p:spPr bwMode="auto">
          <a:xfrm>
            <a:off x="-390525" y="674846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cs typeface="Times New Roman" pitchFamily="18" charset="0"/>
              </a:rPr>
              <a:t> </a:t>
            </a:r>
          </a:p>
          <a:p>
            <a:pPr eaLnBrk="0" hangingPunct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440" name="Text Box 1624"/>
          <p:cNvSpPr txBox="1">
            <a:spLocks noChangeArrowheads="1"/>
          </p:cNvSpPr>
          <p:nvPr/>
        </p:nvSpPr>
        <p:spPr bwMode="auto">
          <a:xfrm>
            <a:off x="1752600" y="1524003"/>
            <a:ext cx="7391400" cy="3477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000" dirty="0"/>
              <a:t>PRACTICE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 dirty="0" smtClean="0"/>
              <a:t>HOLIDAYS </a:t>
            </a:r>
            <a:r>
              <a:rPr lang="en-US" sz="4000" dirty="0"/>
              <a:t>(practice)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 dirty="0"/>
              <a:t>DUALS &amp; TOURNAMENTS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 dirty="0"/>
              <a:t>END OF </a:t>
            </a:r>
            <a:r>
              <a:rPr lang="en-US" sz="4000" dirty="0" smtClean="0"/>
              <a:t>SEASON (for everyone)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104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LETTERING POLICY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828800" y="1828801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LETTERING CAN BE ACCOMPLISHED BY: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828800" y="2667002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Book Antiqua" pitchFamily="18" charset="0"/>
                <a:cs typeface="Times New Roman" pitchFamily="18" charset="0"/>
              </a:rPr>
              <a:t>Earn 25 points in varsity competitions</a:t>
            </a:r>
            <a:r>
              <a:rPr lang="en-US"/>
              <a:t>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828800" y="3352803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Book Antiqua" pitchFamily="18" charset="0"/>
                <a:cs typeface="Times New Roman" pitchFamily="18" charset="0"/>
              </a:rPr>
              <a:t>remaining academically eligible the </a:t>
            </a:r>
            <a:r>
              <a:rPr lang="en-US" b="1" u="sng">
                <a:latin typeface="Book Antiqua" pitchFamily="18" charset="0"/>
                <a:cs typeface="Times New Roman" pitchFamily="18" charset="0"/>
              </a:rPr>
              <a:t>entire</a:t>
            </a:r>
            <a:r>
              <a:rPr lang="en-US" b="1">
                <a:latin typeface="Book Antiqua" pitchFamily="18" charset="0"/>
                <a:cs typeface="Times New Roman" pitchFamily="18" charset="0"/>
              </a:rPr>
              <a:t> season</a:t>
            </a:r>
            <a:r>
              <a:rPr lang="en-US"/>
              <a:t> 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828800" y="3962402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Book Antiqua" pitchFamily="18" charset="0"/>
                <a:cs typeface="Times New Roman" pitchFamily="18" charset="0"/>
              </a:rPr>
              <a:t>having </a:t>
            </a:r>
            <a:r>
              <a:rPr lang="en-US" b="1" u="sng">
                <a:latin typeface="Book Antiqua" pitchFamily="18" charset="0"/>
                <a:cs typeface="Times New Roman" pitchFamily="18" charset="0"/>
              </a:rPr>
              <a:t>no unexcused</a:t>
            </a:r>
            <a:r>
              <a:rPr lang="en-US" b="1">
                <a:latin typeface="Book Antiqua" pitchFamily="18" charset="0"/>
                <a:cs typeface="Times New Roman" pitchFamily="18" charset="0"/>
              </a:rPr>
              <a:t> absences</a:t>
            </a:r>
            <a:r>
              <a:rPr lang="en-US"/>
              <a:t>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828800" y="5334003"/>
            <a:ext cx="7315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latin typeface="Book Antiqua" pitchFamily="18" charset="0"/>
                <a:cs typeface="Times New Roman" pitchFamily="18" charset="0"/>
              </a:rPr>
              <a:t>All wrestlers that start and finish the season successfully will receive a certificate signifying their hard work and accomplishments.</a:t>
            </a:r>
            <a:r>
              <a:rPr lang="en-US"/>
              <a:t> 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828800" y="4648203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 Maintaining the character of a MNHS wrestler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866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COMMUNICATION</a:t>
            </a:r>
            <a:endParaRPr lang="en-US" sz="3600" b="1" kern="10" dirty="0">
              <a:ln w="19050">
                <a:solidFill>
                  <a:srgbClr val="B623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Book Antiqua"/>
            </a:endParaRPr>
          </a:p>
        </p:txBody>
      </p:sp>
      <p:sp>
        <p:nvSpPr>
          <p:cNvPr id="50182" name="WordArt 6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371600"/>
            <a:ext cx="69342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 dirty="0">
                <a:ln w="3175">
                  <a:solidFill>
                    <a:srgbClr val="B62300"/>
                  </a:solidFill>
                  <a:round/>
                  <a:headEnd/>
                  <a:tailEnd/>
                </a:ln>
                <a:latin typeface="Arial Black"/>
                <a:hlinkClick r:id="rId3"/>
              </a:rPr>
              <a:t>www.rankonesport.com</a:t>
            </a:r>
            <a:endParaRPr lang="en-US" sz="2000" kern="10" dirty="0">
              <a:ln w="3175">
                <a:solidFill>
                  <a:srgbClr val="B62300"/>
                </a:solidFill>
                <a:round/>
                <a:headEnd/>
                <a:tailEnd/>
              </a:ln>
              <a:latin typeface="Arial Black"/>
            </a:endParaRPr>
          </a:p>
          <a:p>
            <a:pPr algn="ctr"/>
            <a:endParaRPr lang="en-US" sz="2000" kern="10" dirty="0">
              <a:ln w="3175">
                <a:solidFill>
                  <a:srgbClr val="B62300"/>
                </a:solidFill>
                <a:round/>
                <a:headEnd/>
                <a:tailEnd/>
              </a:ln>
              <a:latin typeface="Arial Black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752601" y="3580180"/>
            <a:ext cx="2286000" cy="327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SCHEDULE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DIRECTIONS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MAPS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RESULTS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SUMMARY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ROSTERS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 smtClean="0"/>
              <a:t>PICS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E-MAIL</a:t>
            </a:r>
          </a:p>
        </p:txBody>
      </p:sp>
      <p:sp>
        <p:nvSpPr>
          <p:cNvPr id="50185" name="WordArt 9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905000"/>
            <a:ext cx="6934200" cy="4572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  <a:hlinkClick r:id="rId4"/>
              </a:rPr>
              <a:t>www.mckinneyisd.net</a:t>
            </a:r>
            <a:endParaRPr lang="en-US" sz="3600" b="1" kern="10" dirty="0">
              <a:ln w="19050">
                <a:solidFill>
                  <a:srgbClr val="B623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Book Antiqua"/>
            </a:endParaRPr>
          </a:p>
        </p:txBody>
      </p:sp>
      <p:pic>
        <p:nvPicPr>
          <p:cNvPr id="11" name="Picture 10" descr="misd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1" y="3810002"/>
            <a:ext cx="4914900" cy="2628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05000" y="3048000"/>
            <a:ext cx="7239000" cy="369318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r>
              <a:rPr lang="en-US" sz="1800" dirty="0">
                <a:hlinkClick r:id="rId6"/>
              </a:rPr>
              <a:t>https://staff.mckinneyisd.net/MNHS/sbrasher/_layouts/15/start.aspx#</a:t>
            </a:r>
            <a:r>
              <a:rPr lang="en-US" sz="1800" dirty="0" smtClean="0">
                <a:hlinkClick r:id="rId6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1905000" y="2514600"/>
            <a:ext cx="7010400" cy="404278"/>
          </a:xfrm>
          <a:prstGeom prst="rect">
            <a:avLst/>
          </a:prstGeom>
        </p:spPr>
        <p:txBody>
          <a:bodyPr wrap="square" lIns="91427" tIns="45713" rIns="91427" bIns="45713">
            <a:spAutoFit/>
          </a:bodyPr>
          <a:lstStyle/>
          <a:p>
            <a:r>
              <a:rPr lang="en-US" sz="2000" dirty="0">
                <a:solidFill>
                  <a:srgbClr val="16165D"/>
                </a:solidFill>
                <a:hlinkClick r:id="rId7"/>
              </a:rPr>
              <a:t>http://legacy.mckinneyisd.net/Campuses/school_websites/mnhs</a:t>
            </a:r>
            <a:r>
              <a:rPr lang="en-US" sz="2000" dirty="0" smtClean="0">
                <a:solidFill>
                  <a:srgbClr val="16165D"/>
                </a:solidFill>
                <a:hlinkClick r:id="rId7"/>
              </a:rPr>
              <a:t>/</a:t>
            </a:r>
            <a:r>
              <a:rPr lang="en-US" sz="2000" dirty="0" smtClean="0">
                <a:solidFill>
                  <a:srgbClr val="16165D"/>
                </a:solidFill>
              </a:rPr>
              <a:t> </a:t>
            </a:r>
            <a:endParaRPr lang="en-US" sz="2000" dirty="0">
              <a:solidFill>
                <a:srgbClr val="16165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6934200" cy="9144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FORMS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05000" y="4876802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WEB PAGE RELEASE FORM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905000" y="2590802"/>
            <a:ext cx="647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EXTRACURRICULAR CONTRACT FORMS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905000" y="5257803"/>
            <a:ext cx="7239000" cy="46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PREVIOUS ATHLETIC PARTICIPATION FORMS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905000" y="1828802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COPY OF BIRTH CERTIFICATE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905000" y="2971803"/>
            <a:ext cx="594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ACKNOWLEDGEMENT OF RULES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905000" y="3733803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STEROID FORM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905000" y="2209802"/>
            <a:ext cx="571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PROOF OF RESIDENCY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1905000" y="4495802"/>
            <a:ext cx="579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ACADEMIC RELEASE FORM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905000" y="4114802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PERSONAL INFORMATION RELEASE FORM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905000" y="3352803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DRUG/ALCOHOL SCREENING CONSENT FORM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1905000" y="1447800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PHYSICAL ON FILE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410200" y="1447800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EMERGENCY CARDS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3400" y="5943600"/>
            <a:ext cx="731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All required annual forms can now be filled out electronically online: </a:t>
            </a:r>
            <a:r>
              <a:rPr lang="en-US" sz="1800" dirty="0" smtClean="0"/>
              <a:t>     http</a:t>
            </a:r>
            <a:r>
              <a:rPr lang="en-US" sz="1800" dirty="0"/>
              <a:t>://</a:t>
            </a:r>
            <a:r>
              <a:rPr lang="en-US" dirty="0" err="1"/>
              <a:t>mckinneyisd.rankonesport.com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69342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CONTACT INFORMATION</a:t>
            </a:r>
          </a:p>
        </p:txBody>
      </p:sp>
      <p:pic>
        <p:nvPicPr>
          <p:cNvPr id="40963" name="Picture 3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40964" name="Picture 4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828800" y="1371604"/>
            <a:ext cx="7696200" cy="618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Book Antiqua" pitchFamily="18" charset="0"/>
              </a:rPr>
              <a:t>SHAWN BRASHER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 Antiqua" pitchFamily="18" charset="0"/>
              </a:rPr>
              <a:t>HEAD WRESTLING COACH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latin typeface="Book Antiqua" pitchFamily="18" charset="0"/>
              </a:rPr>
              <a:t>McKINNEY</a:t>
            </a:r>
            <a:r>
              <a:rPr lang="en-US" dirty="0">
                <a:latin typeface="Book Antiqua" pitchFamily="18" charset="0"/>
              </a:rPr>
              <a:t> NORTH HIGH SCHOOL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 Antiqua" pitchFamily="18" charset="0"/>
              </a:rPr>
              <a:t>2550 WILMETH ROAD</a:t>
            </a:r>
          </a:p>
          <a:p>
            <a:pPr>
              <a:spcBef>
                <a:spcPct val="50000"/>
              </a:spcBef>
            </a:pPr>
            <a:r>
              <a:rPr lang="en-US" dirty="0" err="1">
                <a:latin typeface="Book Antiqua" pitchFamily="18" charset="0"/>
              </a:rPr>
              <a:t>McKINNEY</a:t>
            </a:r>
            <a:r>
              <a:rPr lang="en-US" dirty="0">
                <a:latin typeface="Book Antiqua" pitchFamily="18" charset="0"/>
              </a:rPr>
              <a:t> , TX 75071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 Antiqua" pitchFamily="18" charset="0"/>
              </a:rPr>
              <a:t>PHONE: </a:t>
            </a:r>
            <a:r>
              <a:rPr lang="en-US" dirty="0" smtClean="0">
                <a:latin typeface="Book Antiqua" pitchFamily="18" charset="0"/>
              </a:rPr>
              <a:t>469-302-4300 x4569</a:t>
            </a:r>
            <a:endParaRPr lang="en-US" dirty="0"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Book Antiqua" pitchFamily="18" charset="0"/>
              </a:rPr>
              <a:t>CELL: 214-212-4682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Book Antiqua" pitchFamily="18" charset="0"/>
              </a:rPr>
              <a:t>E-MAIL: </a:t>
            </a:r>
            <a:r>
              <a:rPr lang="en-US" dirty="0" smtClean="0">
                <a:latin typeface="Book Antiqua" pitchFamily="18" charset="0"/>
              </a:rPr>
              <a:t>sbrasher@mckinneyisd.net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ook Antiqua" pitchFamily="18" charset="0"/>
              </a:rPr>
              <a:t>WEB: </a:t>
            </a:r>
            <a:r>
              <a:rPr lang="en-US" sz="1100" b="1" dirty="0">
                <a:solidFill>
                  <a:srgbClr val="16165D"/>
                </a:solidFill>
                <a:latin typeface="Book Antiqua" pitchFamily="18" charset="0"/>
                <a:hlinkClick r:id="rId4"/>
              </a:rPr>
              <a:t>https://staff.mckinneyisd.net/MNHS/sbrasher/_layouts/15/start.aspx#/SitePages/</a:t>
            </a:r>
            <a:r>
              <a:rPr lang="en-US" sz="1100" b="1" dirty="0" smtClean="0">
                <a:solidFill>
                  <a:srgbClr val="16165D"/>
                </a:solidFill>
                <a:latin typeface="Book Antiqua" pitchFamily="18" charset="0"/>
                <a:hlinkClick r:id="rId4"/>
              </a:rPr>
              <a:t>Home.aspx</a:t>
            </a:r>
            <a:endParaRPr lang="en-US" sz="1100" b="1" dirty="0" smtClean="0">
              <a:solidFill>
                <a:srgbClr val="16165D"/>
              </a:solidFill>
              <a:latin typeface="Book Antiqua" pitchFamily="18" charset="0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ook Antiqua" pitchFamily="18" charset="0"/>
              </a:rPr>
              <a:t>CONFERENCE</a:t>
            </a:r>
            <a:r>
              <a:rPr lang="en-US" dirty="0">
                <a:latin typeface="Book Antiqua" pitchFamily="18" charset="0"/>
              </a:rPr>
              <a:t>: </a:t>
            </a:r>
            <a:r>
              <a:rPr lang="en-US" dirty="0" smtClean="0">
                <a:latin typeface="Book Antiqua" pitchFamily="18" charset="0"/>
              </a:rPr>
              <a:t>11:45-12:40 or </a:t>
            </a:r>
            <a:r>
              <a:rPr lang="en-US" dirty="0">
                <a:latin typeface="Book Antiqua" pitchFamily="18" charset="0"/>
              </a:rPr>
              <a:t>by appointment</a:t>
            </a:r>
          </a:p>
          <a:p>
            <a:pPr>
              <a:spcBef>
                <a:spcPct val="50000"/>
              </a:spcBef>
            </a:pPr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10" y="16317"/>
            <a:ext cx="8991600" cy="710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2700" cmpd="sng">
                  <a:solidFill>
                    <a:srgbClr val="FF66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Join </a:t>
            </a:r>
            <a:r>
              <a:rPr lang="en-US" sz="6600" b="1" cap="none" spc="0" dirty="0" smtClean="0">
                <a:ln w="12700" cmpd="sng">
                  <a:solidFill>
                    <a:srgbClr val="FF66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Remind </a:t>
            </a:r>
            <a:endParaRPr lang="en-US" sz="6600" b="1" cap="none" spc="0" dirty="0" smtClean="0">
              <a:ln w="12700" cmpd="sng">
                <a:solidFill>
                  <a:srgbClr val="FF66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6600" b="1" cap="none" spc="0" dirty="0" smtClean="0">
                <a:ln w="12700" cmpd="sng">
                  <a:solidFill>
                    <a:srgbClr val="FF66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 Texting</a:t>
            </a:r>
          </a:p>
          <a:p>
            <a:pPr algn="ctr"/>
            <a:endParaRPr lang="en-US" sz="3200" b="1" dirty="0">
              <a:ln w="12700" cmpd="sng">
                <a:solidFill>
                  <a:srgbClr val="FF66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6600" b="1" cap="none" spc="0" dirty="0" smtClean="0">
                <a:ln w="12700" cmpd="sng">
                  <a:solidFill>
                    <a:srgbClr val="FF66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To: </a:t>
            </a:r>
            <a:r>
              <a:rPr lang="en-US" sz="6600" b="1" cap="none" spc="0" dirty="0" smtClean="0">
                <a:ln w="12700" cmpd="sng">
                  <a:solidFill>
                    <a:srgbClr val="FF66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81010</a:t>
            </a:r>
            <a:endParaRPr lang="en-US" sz="6600" b="1" cap="none" spc="0" dirty="0" smtClean="0">
              <a:ln w="12700" cmpd="sng">
                <a:solidFill>
                  <a:srgbClr val="FF66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3200" b="1" dirty="0">
              <a:ln w="12700" cmpd="sng">
                <a:solidFill>
                  <a:srgbClr val="FF66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2700" cmpd="sng">
                  <a:solidFill>
                    <a:srgbClr val="FF66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@a6fd8he </a:t>
            </a:r>
          </a:p>
          <a:p>
            <a:pPr algn="ctr"/>
            <a:r>
              <a:rPr lang="en-US" sz="5400" b="1" cap="none" spc="0" dirty="0" smtClean="0">
                <a:ln w="12700" cmpd="sng">
                  <a:solidFill>
                    <a:srgbClr val="FF66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(Booster Club)</a:t>
            </a:r>
            <a:endParaRPr lang="en-US" sz="5400" b="1" cap="none" spc="0" dirty="0" smtClean="0">
              <a:ln w="12700" cmpd="sng">
                <a:solidFill>
                  <a:srgbClr val="FF66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3200" b="1" dirty="0">
              <a:ln w="12700" cmpd="sng">
                <a:solidFill>
                  <a:srgbClr val="FF66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689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69342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QUESTIONS?</a:t>
            </a:r>
          </a:p>
        </p:txBody>
      </p:sp>
      <p:pic>
        <p:nvPicPr>
          <p:cNvPr id="41987" name="Picture 3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41988" name="Picture 4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104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BOOSTER CLUB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828800" y="1447804"/>
            <a:ext cx="7467600" cy="363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PRESIDENT- </a:t>
            </a:r>
            <a:r>
              <a:rPr lang="en-US" sz="3200" dirty="0" err="1" smtClean="0"/>
              <a:t>LaShawn</a:t>
            </a:r>
            <a:r>
              <a:rPr lang="en-US" sz="3200" dirty="0" smtClean="0"/>
              <a:t> Johnson</a:t>
            </a:r>
            <a:endParaRPr lang="en-US" sz="3200" dirty="0" smtClean="0"/>
          </a:p>
          <a:p>
            <a:pPr>
              <a:spcBef>
                <a:spcPct val="50000"/>
              </a:spcBef>
            </a:pPr>
            <a:r>
              <a:rPr lang="en-US" sz="3200" dirty="0" smtClean="0"/>
              <a:t>VICE-PRESIDENT- </a:t>
            </a:r>
            <a:r>
              <a:rPr lang="en-US" sz="3200" dirty="0" err="1" smtClean="0"/>
              <a:t>Orlanthea</a:t>
            </a:r>
            <a:r>
              <a:rPr lang="en-US" sz="3200" dirty="0" smtClean="0"/>
              <a:t> Mosley</a:t>
            </a:r>
            <a:endParaRPr lang="en-US" sz="3200" dirty="0" smtClean="0"/>
          </a:p>
          <a:p>
            <a:pPr>
              <a:spcBef>
                <a:spcPct val="50000"/>
              </a:spcBef>
            </a:pPr>
            <a:r>
              <a:rPr lang="en-US" sz="3200" dirty="0" smtClean="0"/>
              <a:t>TREASURER- </a:t>
            </a:r>
            <a:r>
              <a:rPr lang="en-US" sz="3200" dirty="0" err="1" smtClean="0"/>
              <a:t>LeeAnn</a:t>
            </a:r>
            <a:r>
              <a:rPr lang="en-US" sz="3200" dirty="0" smtClean="0"/>
              <a:t> Garza</a:t>
            </a:r>
            <a:endParaRPr lang="en-US" sz="3200" dirty="0" smtClean="0"/>
          </a:p>
          <a:p>
            <a:pPr>
              <a:spcBef>
                <a:spcPct val="50000"/>
              </a:spcBef>
            </a:pPr>
            <a:r>
              <a:rPr lang="en-US" sz="3200" dirty="0" smtClean="0"/>
              <a:t>SECRETARY- </a:t>
            </a:r>
            <a:r>
              <a:rPr lang="en-US" sz="3200" dirty="0" smtClean="0"/>
              <a:t>Deena Still</a:t>
            </a:r>
            <a:endParaRPr lang="en-US" sz="3200" dirty="0" smtClean="0"/>
          </a:p>
          <a:p>
            <a:pPr algn="ctr">
              <a:spcBef>
                <a:spcPct val="50000"/>
              </a:spcBef>
            </a:pP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57400" y="4724400"/>
            <a:ext cx="6629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 cmpd="sng">
                  <a:solidFill>
                    <a:srgbClr val="00009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 need HELP!</a:t>
            </a:r>
            <a:endParaRPr lang="en-US" sz="7200" b="1" cap="none" spc="0" dirty="0">
              <a:ln w="28575" cmpd="sng">
                <a:solidFill>
                  <a:srgbClr val="00009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68580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AGENDA</a:t>
            </a:r>
          </a:p>
        </p:txBody>
      </p:sp>
      <p:pic>
        <p:nvPicPr>
          <p:cNvPr id="4099" name="Picture 3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4101" name="Picture 5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828800" y="1371604"/>
            <a:ext cx="7315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INTRODUCTION OF ADMINISTRATION &amp; STAFF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INFORMATION ABOUT UPCOMING SEASON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COMMUNICATION</a:t>
            </a:r>
            <a:endParaRPr lang="en-US" sz="20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FORMS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CONTACT </a:t>
            </a:r>
            <a:r>
              <a:rPr lang="en-US" dirty="0"/>
              <a:t>INFORMATION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QUESTIONS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BOOSTER CLUB</a:t>
            </a: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62600"/>
            <a:ext cx="863600" cy="1295400"/>
          </a:xfrm>
          <a:prstGeom prst="rect">
            <a:avLst/>
          </a:prstGeom>
        </p:spPr>
      </p:pic>
      <p:pic>
        <p:nvPicPr>
          <p:cNvPr id="5124" name="Picture 4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5125" name="Picture 5" descr="NORTH LOGO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1981201" y="228600"/>
            <a:ext cx="6896100" cy="8382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INTRODUCTION OF</a:t>
            </a:r>
          </a:p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ADMINISTRATION &amp; STAFF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05000" y="1371602"/>
            <a:ext cx="6781800" cy="544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HEAD COACH: SHAWN BRASHER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ASSISTANT COACH: CHARLES BENSON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---------------------------------------------------------------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/>
              <a:t>SUPERINTENDENT</a:t>
            </a:r>
            <a:r>
              <a:rPr lang="en-US" dirty="0"/>
              <a:t>: Dr. </a:t>
            </a:r>
            <a:r>
              <a:rPr lang="en-US" dirty="0" smtClean="0"/>
              <a:t>RICK </a:t>
            </a:r>
            <a:r>
              <a:rPr lang="en-US" dirty="0" err="1" smtClean="0"/>
              <a:t>McDANIEL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PRINCIPAL: JIMMY SPANN </a:t>
            </a:r>
          </a:p>
          <a:p>
            <a:pPr>
              <a:spcBef>
                <a:spcPct val="50000"/>
              </a:spcBef>
            </a:pPr>
            <a:r>
              <a:rPr lang="en-US" dirty="0"/>
              <a:t>ATHLETIC DIRECTOR: SHAWN PRATT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CAMPUS </a:t>
            </a:r>
            <a:r>
              <a:rPr lang="en-US" dirty="0"/>
              <a:t>DIRECTOR: MIKE </a:t>
            </a:r>
            <a:r>
              <a:rPr lang="en-US" dirty="0" smtClean="0"/>
              <a:t>FECCI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ASSISTANT TO CD: CYNTHIA BEASLEY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/>
              <a:t>ATHLETIC </a:t>
            </a:r>
            <a:r>
              <a:rPr lang="en-US" dirty="0"/>
              <a:t>TRAINERS: </a:t>
            </a:r>
            <a:r>
              <a:rPr lang="en-US" dirty="0" smtClean="0"/>
              <a:t>MIKE DEAL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/>
              <a:t>	</a:t>
            </a:r>
            <a:r>
              <a:rPr lang="en-US" dirty="0" smtClean="0"/>
              <a:t>		      ELICIA LEAL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800" y="1371600"/>
            <a:ext cx="8636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905000" y="152400"/>
            <a:ext cx="70104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TRAINING ROOM PROCEDURES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828800" y="1524002"/>
            <a:ext cx="7010400" cy="484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 algn="ctr">
              <a:spcBef>
                <a:spcPct val="50000"/>
              </a:spcBef>
            </a:pPr>
            <a:endParaRPr lang="en-US" sz="1200" b="1" u="sng" dirty="0" smtClean="0"/>
          </a:p>
          <a:p>
            <a:pPr algn="ctr">
              <a:spcBef>
                <a:spcPct val="50000"/>
              </a:spcBef>
            </a:pPr>
            <a:r>
              <a:rPr lang="en-US" sz="7200" b="1" u="sng" dirty="0" smtClean="0"/>
              <a:t>Mike Deal</a:t>
            </a:r>
            <a:endParaRPr lang="en-US" sz="7200" b="1" u="sng" dirty="0" smtClean="0"/>
          </a:p>
          <a:p>
            <a:pPr algn="ctr">
              <a:spcBef>
                <a:spcPct val="50000"/>
              </a:spcBef>
            </a:pPr>
            <a:r>
              <a:rPr lang="en-US" sz="7200" b="1" u="sng" dirty="0" err="1" smtClean="0"/>
              <a:t>Elicia</a:t>
            </a:r>
            <a:r>
              <a:rPr lang="en-US" sz="7200" b="1" u="sng" dirty="0" smtClean="0"/>
              <a:t> Leal</a:t>
            </a:r>
          </a:p>
          <a:p>
            <a:pPr algn="ctr">
              <a:spcBef>
                <a:spcPct val="50000"/>
              </a:spcBef>
            </a:pPr>
            <a:r>
              <a:rPr lang="en-US" sz="5400" dirty="0"/>
              <a:t>		  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1026"/>
          <p:cNvSpPr>
            <a:spLocks noChangeArrowheads="1" noChangeShapeType="1" noTextEdit="1"/>
          </p:cNvSpPr>
          <p:nvPr/>
        </p:nvSpPr>
        <p:spPr bwMode="auto">
          <a:xfrm>
            <a:off x="1981201" y="152400"/>
            <a:ext cx="7010400" cy="9144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SKIN INFECTIONS</a:t>
            </a:r>
            <a:endParaRPr lang="en-US" sz="3600" b="1" kern="10" dirty="0">
              <a:ln w="19050">
                <a:solidFill>
                  <a:srgbClr val="B623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Book Antiqua"/>
            </a:endParaRPr>
          </a:p>
        </p:txBody>
      </p:sp>
      <p:pic>
        <p:nvPicPr>
          <p:cNvPr id="54275" name="Picture 1027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54276" name="Picture 1028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54277" name="Line 1029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54278" name="Line 1030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54287" name="Text Box 1039"/>
          <p:cNvSpPr txBox="1">
            <a:spLocks noChangeArrowheads="1"/>
          </p:cNvSpPr>
          <p:nvPr/>
        </p:nvSpPr>
        <p:spPr bwMode="auto">
          <a:xfrm>
            <a:off x="1798774" y="1219200"/>
            <a:ext cx="7315200" cy="433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          RINGWORM			</a:t>
            </a:r>
            <a:r>
              <a:rPr lang="en-US" dirty="0"/>
              <a:t> </a:t>
            </a:r>
            <a:r>
              <a:rPr lang="en-US" dirty="0" smtClean="0"/>
              <a:t>      STAPH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						  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						   MRSA</a:t>
            </a:r>
            <a:endParaRPr lang="en-US" sz="2200" dirty="0"/>
          </a:p>
        </p:txBody>
      </p:sp>
      <p:pic>
        <p:nvPicPr>
          <p:cNvPr id="2" name="Picture 1" descr="What-is-MRSA-Staph-Infection-493x330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886200"/>
            <a:ext cx="4038600" cy="2703324"/>
          </a:xfrm>
          <a:prstGeom prst="rect">
            <a:avLst/>
          </a:prstGeom>
        </p:spPr>
      </p:pic>
      <p:pic>
        <p:nvPicPr>
          <p:cNvPr id="3" name="Picture 2" descr="Staph-infection-pictu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00200"/>
            <a:ext cx="2885529" cy="2285999"/>
          </a:xfrm>
          <a:prstGeom prst="rect">
            <a:avLst/>
          </a:prstGeom>
        </p:spPr>
      </p:pic>
      <p:pic>
        <p:nvPicPr>
          <p:cNvPr id="4" name="Picture 3" descr="ringworm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3695700" cy="22718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6400" y="6519446"/>
            <a:ext cx="3810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Methicillin-resistant Staphylococcus </a:t>
            </a:r>
            <a:r>
              <a:rPr lang="en-US" sz="1600" dirty="0" err="1"/>
              <a:t>aureus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810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6934200" cy="9906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INFORMATION ABOUT</a:t>
            </a:r>
          </a:p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UPCOMING SEASON</a:t>
            </a:r>
          </a:p>
        </p:txBody>
      </p:sp>
      <p:pic>
        <p:nvPicPr>
          <p:cNvPr id="6147" name="Picture 3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6148" name="Picture 4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1981200" y="1295403"/>
            <a:ext cx="5715000" cy="619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TRAINING ROOM PROCEDURES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PRACTICE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EQUIPMENT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DISCIPLINE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WEIGHT CLASSES &amp; CERTIFICATION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WEIGH-IN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TRANSPORTATION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MEET PROCEDURES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SCHEDULE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CALENDAR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LETTERING POLICY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ELIGIBILITY</a:t>
            </a:r>
            <a:endParaRPr lang="en-US" dirty="0"/>
          </a:p>
          <a:p>
            <a:pPr>
              <a:spcBef>
                <a:spcPct val="50000"/>
              </a:spcBef>
              <a:buFontTx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981201" y="152400"/>
            <a:ext cx="7010400" cy="914400"/>
          </a:xfrm>
          <a:prstGeom prst="rect">
            <a:avLst/>
          </a:prstGeom>
        </p:spPr>
        <p:txBody>
          <a:bodyPr wrap="none" lIns="91427" tIns="45713" rIns="91427" bIns="45713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B623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Book Antiqua"/>
              </a:rPr>
              <a:t>PRACTICE</a:t>
            </a:r>
          </a:p>
        </p:txBody>
      </p:sp>
      <p:pic>
        <p:nvPicPr>
          <p:cNvPr id="7171" name="Picture 3" descr="NORTH LOGO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7"/>
            <a:ext cx="1752600" cy="1285874"/>
          </a:xfrm>
          <a:prstGeom prst="rect">
            <a:avLst/>
          </a:prstGeom>
          <a:noFill/>
        </p:spPr>
      </p:pic>
      <p:pic>
        <p:nvPicPr>
          <p:cNvPr id="7172" name="Picture 4" descr="NORTH LOG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1752600" cy="1333500"/>
          </a:xfrm>
          <a:prstGeom prst="rect">
            <a:avLst/>
          </a:prstGeom>
          <a:noFill/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0" y="1295400"/>
            <a:ext cx="8991600" cy="0"/>
          </a:xfrm>
          <a:prstGeom prst="line">
            <a:avLst/>
          </a:prstGeom>
          <a:noFill/>
          <a:ln w="38100">
            <a:solidFill>
              <a:srgbClr val="000036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1752600" y="0"/>
            <a:ext cx="0" cy="6858000"/>
          </a:xfrm>
          <a:prstGeom prst="line">
            <a:avLst/>
          </a:prstGeom>
          <a:noFill/>
          <a:ln w="38100">
            <a:solidFill>
              <a:srgbClr val="B62300"/>
            </a:solidFill>
            <a:round/>
            <a:headEnd/>
            <a:tailEnd/>
          </a:ln>
          <a:effectLst/>
        </p:spPr>
        <p:txBody>
          <a:bodyPr lIns="91427" tIns="45713" rIns="91427" bIns="45713"/>
          <a:lstStyle/>
          <a:p>
            <a:endParaRPr 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905000" y="1447801"/>
            <a:ext cx="7239000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PRACTICE WILL BEGIN ON </a:t>
            </a:r>
            <a:r>
              <a:rPr lang="en-US" sz="2000" dirty="0" smtClean="0"/>
              <a:t>MONDAY, OCTOBER </a:t>
            </a:r>
            <a:r>
              <a:rPr lang="en-US" sz="2000" dirty="0" smtClean="0"/>
              <a:t>17th  </a:t>
            </a:r>
            <a:endParaRPr lang="en-US" sz="2000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905000" y="1828801"/>
            <a:ext cx="7239000" cy="40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PRACTICE WILL BEGIN AT 3</a:t>
            </a:r>
            <a:r>
              <a:rPr lang="en-US" sz="2000" dirty="0" smtClean="0"/>
              <a:t>:</a:t>
            </a:r>
            <a:r>
              <a:rPr lang="en-US" sz="2000" dirty="0" smtClean="0"/>
              <a:t>00</a:t>
            </a:r>
            <a:r>
              <a:rPr lang="en-US" sz="2000" dirty="0" smtClean="0"/>
              <a:t> </a:t>
            </a:r>
            <a:r>
              <a:rPr lang="en-US" sz="2000" dirty="0"/>
              <a:t>AND END BY </a:t>
            </a:r>
            <a:r>
              <a:rPr lang="en-US" sz="2000" dirty="0" smtClean="0"/>
              <a:t>5:30/6:00 </a:t>
            </a:r>
            <a:r>
              <a:rPr lang="en-US" sz="2000" dirty="0"/>
              <a:t>PM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905000" y="2209801"/>
            <a:ext cx="7239000" cy="70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u="sng" dirty="0"/>
              <a:t>ALL</a:t>
            </a:r>
            <a:r>
              <a:rPr lang="en-US" sz="2000" dirty="0"/>
              <a:t> WRESTLERS ARE EXPECTED TO BE AT PRACTICE, DRESSED OUT, &amp; ON TIME (HURT or  </a:t>
            </a:r>
            <a:r>
              <a:rPr lang="en-US" sz="2000" dirty="0" smtClean="0"/>
              <a:t>INJURED)</a:t>
            </a:r>
            <a:endParaRPr lang="en-US" sz="2000" dirty="0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905000" y="3581404"/>
            <a:ext cx="7239000" cy="132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IF PRACTICE IS TO BE MISSED, I EXPECT TO BE NOTIFIED IN PERSON IF </a:t>
            </a:r>
            <a:r>
              <a:rPr lang="en-US" sz="2000" dirty="0" smtClean="0"/>
              <a:t>POSSIBLE OR </a:t>
            </a:r>
            <a:r>
              <a:rPr lang="en-US" sz="2000" dirty="0"/>
              <a:t>AT THE VERY LEAST A PHONE CALL, E-MAIL, OR WRITTEN NOTE FROM PARENTS OR DOCTOR IS EXPECTED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905000" y="4876801"/>
            <a:ext cx="7239000" cy="71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MESSAGES FROM OTHER WRESTLERS (VERBAL OR WRITTEN) WILL NOT BE ACCEPTED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905000" y="5943601"/>
            <a:ext cx="7086600" cy="71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WRESTLERS WILL NEED TO SHOWER AFTER </a:t>
            </a:r>
            <a:r>
              <a:rPr lang="en-US" sz="2000" dirty="0" smtClean="0"/>
              <a:t>EVERY PRACTICE </a:t>
            </a:r>
            <a:r>
              <a:rPr lang="en-US" sz="2000" dirty="0"/>
              <a:t>(WITH SOAP) AND DRY OFF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1905000" y="2895601"/>
            <a:ext cx="7239000" cy="71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COACH BRASHER IS THE ONLY PERSON WHO IS ALLOWED TO EXCUSE A PLAYER FROM PRACTICE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905000" y="5562601"/>
            <a:ext cx="7239000" cy="40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7" tIns="45713" rIns="91427" bIns="45713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/>
              <a:t>NO </a:t>
            </a:r>
            <a:r>
              <a:rPr lang="en-US" sz="2000" dirty="0" smtClean="0"/>
              <a:t>JEWELRY OR TORN CLOTHING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3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3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D2B3B5E5B54E4085B6F877002132A0" ma:contentTypeVersion="2" ma:contentTypeDescription="Create a new document." ma:contentTypeScope="" ma:versionID="1109fd093e6dcb3876971df1fab11d9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cc10a156eb2aa295318eab019ded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E3F59E-A540-464C-9361-E227957F9F25}"/>
</file>

<file path=customXml/itemProps2.xml><?xml version="1.0" encoding="utf-8"?>
<ds:datastoreItem xmlns:ds="http://schemas.openxmlformats.org/officeDocument/2006/customXml" ds:itemID="{6E10E49C-111D-4801-B384-87EBCE6FD261}"/>
</file>

<file path=customXml/itemProps3.xml><?xml version="1.0" encoding="utf-8"?>
<ds:datastoreItem xmlns:ds="http://schemas.openxmlformats.org/officeDocument/2006/customXml" ds:itemID="{BE1B97CF-D573-444C-9436-95F79818586B}"/>
</file>

<file path=customXml/itemProps4.xml><?xml version="1.0" encoding="utf-8"?>
<ds:datastoreItem xmlns:ds="http://schemas.openxmlformats.org/officeDocument/2006/customXml" ds:itemID="{FD4C9BFD-F9F6-4B2C-B5DF-22FF2A9C9D63}"/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1603</Words>
  <Application>Microsoft Macintosh PowerPoint</Application>
  <PresentationFormat>Letter Paper (8.5x11 in)</PresentationFormat>
  <Paragraphs>240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Default Design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McKinney ISD MISD</dc:creator>
  <cp:lastModifiedBy>McKinney ISD</cp:lastModifiedBy>
  <cp:revision>133</cp:revision>
  <cp:lastPrinted>2015-10-06T19:26:28Z</cp:lastPrinted>
  <dcterms:created xsi:type="dcterms:W3CDTF">2003-10-12T22:45:04Z</dcterms:created>
  <dcterms:modified xsi:type="dcterms:W3CDTF">2016-10-11T22:03:00Z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0x010100A7D2B3B5E5B54E4085B6F877002132A0</vt:lpwstr>
  </property>
</Properties>
</file>