
<file path=[Content_Types].xml><?xml version="1.0" encoding="utf-8"?>
<Types xmlns="http://schemas.openxmlformats.org/package/2006/content-types">
  <Override PartName="/ppt/notesSlides/notesSlide2.xml" ContentType="application/vnd.openxmlformats-officedocument.presentationml.notesSlide+xml"/>
  <Override PartName="/ppt/slides/slide47.xml" ContentType="application/vnd.openxmlformats-officedocument.presentationml.slide+xml"/>
  <Override PartName="/ppt/slides/slide58.xml" ContentType="application/vnd.openxmlformats-officedocument.presentationml.slide+xml"/>
  <Override PartName="/ppt/notesSlides/notesSlide85.xml" ContentType="application/vnd.openxmlformats-officedocument.presentationml.notesSlide+xml"/>
  <Override PartName="/ppt/notesSlides/notesSlide49.xml" ContentType="application/vnd.openxmlformats-officedocument.presentationml.notesSlide+xml"/>
  <Override PartName="/ppt/notesSlides/notesSlide38.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72.xml" ContentType="application/vnd.openxmlformats-officedocument.presentationml.slide+xml"/>
  <Override PartName="/ppt/slides/slide25.xml" ContentType="application/vnd.openxmlformats-officedocument.presentationml.slide+xml"/>
  <Default Extension="xml" ContentType="application/xml"/>
  <Override PartName="/ppt/notesSlides/notesSlide63.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slides/slide61.xml" ContentType="application/vnd.openxmlformats-officedocument.presentationml.slide+xml"/>
  <Override PartName="/ppt/slides/slide50.xml" ContentType="application/vnd.openxmlformats-officedocument.presentationml.slide+xml"/>
  <Override PartName="/ppt/slides/slide14.xml" ContentType="application/vnd.openxmlformats-officedocument.presentationml.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tableStyles.xml" ContentType="application/vnd.openxmlformats-officedocument.presentationml.tableStyle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7.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79.xml" ContentType="application/vnd.openxmlformats-officedocument.presentationml.notesSlide+xml"/>
  <Override PartName="/ppt/notesSlides/notesSlide68.xml" ContentType="application/vnd.openxmlformats-officedocument.presentationml.notesSlide+xml"/>
  <Override PartName="/ppt/slides/slide66.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customXml/itemProps2.xml" ContentType="application/vnd.openxmlformats-officedocument.customXmlProperties+xml"/>
  <Override PartName="/ppt/notesSlides/notesSlide57.xml" ContentType="application/vnd.openxmlformats-officedocument.presentationml.notesSlide+xml"/>
  <Override PartName="/ppt/theme/theme2.xml" ContentType="application/vnd.openxmlformats-officedocument.theme+xml"/>
  <Override PartName="/ppt/slides/slide55.xml" ContentType="application/vnd.openxmlformats-officedocument.presentationml.slide+xml"/>
  <Override PartName="/ppt/notesSlides/notesSlide46.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notesSlides/notesSlide35.xml" ContentType="application/vnd.openxmlformats-officedocument.presentationml.notesSlide+xml"/>
  <Override PartName="/ppt/notesSlides/notesSlide24.xml" ContentType="application/vnd.openxmlformats-officedocument.presentationml.notesSlide+xml"/>
  <Override PartName="/ppt/notesSlides/notesSlide82.xml" ContentType="application/vnd.openxmlformats-officedocument.presentationml.notesSlide+xml"/>
  <Override PartName="/ppt/notesSlides/notesSlide71.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xml" ContentType="application/vnd.openxmlformats-officedocument.presentationml.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s/slide49.xml" ContentType="application/vnd.openxmlformats-officedocument.presentationml.slide+xml"/>
  <Override PartName="/ppt/slides/slide85.xml" ContentType="application/vnd.openxmlformats-officedocument.presentationml.slide+xml"/>
  <Override PartName="/ppt/slides/slide38.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74.xml" ContentType="application/vnd.openxmlformats-officedocument.presentationml.slide+xml"/>
  <Override PartName="/ppt/slides/slide27.xml" ContentType="application/vnd.openxmlformats-officedocument.presentationml.slide+xml"/>
  <Default Extension="rels" ContentType="application/vnd.openxmlformats-package.relationships+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36.xml" ContentType="application/vnd.openxmlformats-officedocument.presentationml.notesSlide+xml"/>
  <Override PartName="/ppt/slides/slide52.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63.xml" ContentType="application/vnd.openxmlformats-officedocument.presentationml.slide+xml"/>
  <Override PartName="/ppt/notesSlides/notesSlide72.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25.xml" ContentType="application/vnd.openxmlformats-officedocument.presentationml.notesSlide+xml"/>
  <Override PartName="/ppt/slides/slide70.xml" ContentType="application/vnd.openxmlformats-officedocument.presentationml.slide+xml"/>
  <Override PartName="/ppt/slides/slide23.xml" ContentType="application/vnd.openxmlformats-officedocument.presentationml.slide+xml"/>
  <Override PartName="/ppt/slides/slide41.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30.xml" ContentType="application/vnd.openxmlformats-officedocument.presentationml.slide+xml"/>
  <Override PartName="/ppt/slides/slide12.xml" ContentType="application/vnd.openxmlformats-officedocument.presentationml.slide+xml"/>
  <Override PartName="/ppt/notesSlides/notesSlide9.xml" ContentType="application/vnd.openxmlformats-officedocument.presentationml.notesSlide+xml"/>
  <Override PartName="/ppt/notesSlides/notesSlide50.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9.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68.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9.xml" ContentType="application/vnd.openxmlformats-officedocument.presentationml.slide+xml"/>
  <Override PartName="/ppt/slides/slide28.xml" ContentType="application/vnd.openxmlformats-officedocument.presentationml.slide+xml"/>
  <Override PartName="/ppt/slides/slide75.xml" ContentType="application/vnd.openxmlformats-officedocument.presentationml.slide+xml"/>
  <Override PartName="/ppt/slides/slide57.xml" ContentType="application/vnd.openxmlformats-officedocument.presentationml.slide+xml"/>
  <Override PartName="/ppt/slideLayouts/slideLayout5.xml" ContentType="application/vnd.openxmlformats-officedocument.presentationml.slideLayout+xml"/>
  <Override PartName="/ppt/notesSlides/notesSlide77.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19.xml" ContentType="application/vnd.openxmlformats-officedocument.presentationml.notesSlide+xml"/>
  <Override PartName="/ppt/slides/slide4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35.xml" ContentType="application/vnd.openxmlformats-officedocument.presentationml.slide+xml"/>
  <Override PartName="/ppt/slides/slide24.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44.xml" ContentType="application/vnd.openxmlformats-officedocument.presentationml.notesSlide+xml"/>
  <Override PartName="/ppt/notesSlides/notesSlide73.xml" ContentType="application/vnd.openxmlformats-officedocument.presentationml.notesSlide+xml"/>
  <Override PartName="/ppt/slides/slide42.xml" ContentType="application/vnd.openxmlformats-officedocument.presentationml.slide+xml"/>
  <Override PartName="/ppt/slides/slide60.xml" ContentType="application/vnd.openxmlformats-officedocument.presentationml.slide+xml"/>
  <Override PartName="/ppt/slides/slide31.xml" ContentType="application/vnd.openxmlformats-officedocument.presentationml.slide+xml"/>
  <Override PartName="/ppt/slides/slide13.xml" ContentType="application/vnd.openxmlformats-officedocument.presentationml.slide+xml"/>
  <Override PartName="/ppt/notesSlides/notesSlide33.xml" ContentType="application/vnd.openxmlformats-officedocument.presentationml.notesSlide+xml"/>
  <Override PartName="/ppt/notesSlides/notesSlide22.xml" ContentType="application/vnd.openxmlformats-officedocument.presentationml.notesSlide+xml"/>
  <Override PartName="/ppt/notesSlides/notesSlide80.xml" ContentType="application/vnd.openxmlformats-officedocument.presentationml.notesSlide+xml"/>
  <Override PartName="/ppt/notesSlides/notesSlide51.xml" ContentType="application/vnd.openxmlformats-officedocument.presentationml.notesSlide+xml"/>
  <Override PartName="/ppt/slides/slide20.xml" ContentType="application/vnd.openxmlformats-officedocument.presentationml.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s/slide69.xml" ContentType="application/vnd.openxmlformats-officedocument.presentationml.slide+xml"/>
  <Override PartName="/ppt/notesSlides/notesSlide78.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18.xml" ContentType="application/vnd.openxmlformats-officedocument.presentationml.slide+xml"/>
  <Override PartName="/ppt/slides/slide4.xml" ContentType="application/vnd.openxmlformats-officedocument.presentationml.slide+xml"/>
  <Override PartName="/ppt/slides/slide65.xml" ContentType="application/vnd.openxmlformats-officedocument.presentationml.slide+xml"/>
  <Override PartName="/ppt/slides/slide54.xml" ContentType="application/vnd.openxmlformats-officedocument.presentationml.slide+xml"/>
  <Override PartName="/customXml/itemProps1.xml" ContentType="application/vnd.openxmlformats-officedocument.customXmlProperties+xml"/>
  <Override PartName="/ppt/notesSlides/notesSlide56.xml" ContentType="application/vnd.openxmlformats-officedocument.presentationml.notesSlide+xml"/>
  <Override PartName="/ppt/notesSlides/notesSlide45.xml" ContentType="application/vnd.openxmlformats-officedocument.presentationml.notesSlide+xml"/>
  <Override PartName="/ppt/theme/theme1.xml" ContentType="application/vnd.openxmlformats-officedocument.theme+xml"/>
  <Override PartName="/ppt/slides/slide43.xml" ContentType="application/vnd.openxmlformats-officedocument.presentationml.slide+xml"/>
  <Override PartName="/ppt/notesSlides/notesSlide81.xml" ContentType="application/vnd.openxmlformats-officedocument.presentationml.notesSlide+xml"/>
  <Override PartName="/ppt/notesSlides/notesSlide34.xml" ContentType="application/vnd.openxmlformats-officedocument.presentationml.notesSlide+xml"/>
  <Override PartName="/ppt/slides/slide32.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21.xml" ContentType="application/vnd.openxmlformats-officedocument.presentationml.slide+xml"/>
  <Override PartName="/ppt/slides/slide10.xml" ContentType="application/vnd.openxmlformats-officedocument.presentationml.slide+xml"/>
  <Override PartName="/docProps/custom.xml" ContentType="application/vnd.openxmlformats-officedocument.custom-properties+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notesSlides/notesSlide3.xml" ContentType="application/vnd.openxmlformats-officedocument.presentationml.notesSlide+xml"/>
  <Override PartName="/ppt/slides/slide48.xml" ContentType="application/vnd.openxmlformats-officedocument.presentationml.slide+xml"/>
  <Override PartName="/ppt/notesSlides/notesSlide39.xml" ContentType="application/vnd.openxmlformats-officedocument.presentationml.notesSlide+xml"/>
  <Override PartName="/ppt/presProps.xml" ContentType="application/vnd.openxmlformats-officedocument.presentationml.presProps+xml"/>
  <Override PartName="/ppt/slides/slide37.xml" ContentType="application/vnd.openxmlformats-officedocument.presentationml.slide+xml"/>
  <Override PartName="/ppt/slides/slide73.xml" ContentType="application/vnd.openxmlformats-officedocument.presentationml.slide+xml"/>
  <Override PartName="/ppt/slides/slide26.xml" ContentType="application/vnd.openxmlformats-officedocument.presentationml.slide+xml"/>
  <Override PartName="/ppt/slides/slide84.xml" ContentType="application/vnd.openxmlformats-officedocument.presentationml.slide+xml"/>
  <Override PartName="/ppt/slideLayouts/slideLayout3.xml" ContentType="application/vnd.openxmlformats-officedocument.presentationml.slideLayout+xml"/>
  <Override PartName="/ppt/notesSlides/notesSlide64.xml" ContentType="application/vnd.openxmlformats-officedocument.presentationml.notesSlide+xml"/>
  <Override PartName="/ppt/notesSlides/notesSlide17.xml" ContentType="application/vnd.openxmlformats-officedocument.presentationml.notesSlide+xml"/>
  <Override PartName="/ppt/notesSlides/notesSlide75.xml" ContentType="application/vnd.openxmlformats-officedocument.presentationml.notesSlide+xml"/>
  <Override PartName="/ppt/notesSlides/notesSlide28.xml" ContentType="application/vnd.openxmlformats-officedocument.presentationml.notesSlide+xml"/>
  <Override PartName="/ppt/slides/slide1.xml" ContentType="application/vnd.openxmlformats-officedocument.presentationml.slide+xml"/>
  <Override PartName="/ppt/slides/slide62.xml" ContentType="application/vnd.openxmlformats-officedocument.presentationml.slide+xml"/>
  <Override PartName="/ppt/slides/slide15.xml" ContentType="application/vnd.openxmlformats-officedocument.presentationml.slide+xml"/>
  <Override PartName="/ppt/notesSlides/notesSlide53.xml" ContentType="application/vnd.openxmlformats-officedocument.presentationml.notesSlide+xml"/>
  <Override PartName="/ppt/slides/slide51.xml" ContentType="application/vnd.openxmlformats-officedocument.presentationml.slide+xml"/>
  <Override PartName="/ppt/notesSlides/notesSlide42.xml" ContentType="application/vnd.openxmlformats-officedocument.presentationml.notesSlide+xml"/>
  <Override PartName="/ppt/slides/slide40.xml" ContentType="application/vnd.openxmlformats-officedocument.presentationml.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8.xml" ContentType="application/vnd.openxmlformats-officedocument.presentationml.notesSlide+xml"/>
  <Override PartName="/ppt/slides/slide78.xml" ContentType="application/vnd.openxmlformats-officedocument.presentationml.slide+xml"/>
  <Override PartName="/docProps/core.xml" ContentType="application/vnd.openxmlformats-package.core-properties+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customXml/itemProps3.xml" ContentType="application/vnd.openxmlformats-officedocument.customXmlProperties+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theme/theme3.xml" ContentType="application/vnd.openxmlformats-officedocument.theme+xml"/>
  <Override PartName="/ppt/slideMasters/slideMaster1.xml" ContentType="application/vnd.openxmlformats-officedocument.presentationml.slideMaster+xml"/>
  <Override PartName="/ppt/slides/slide4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47" Type="http://schemas.openxmlformats.org/officeDocument/2006/relationships/slide" Target="slides/slide42.xml"/><Relationship Id="rId42" Type="http://schemas.openxmlformats.org/officeDocument/2006/relationships/slide" Target="slides/slide37.xml"/><Relationship Id="rId84" Type="http://schemas.openxmlformats.org/officeDocument/2006/relationships/slide" Target="slides/slide79.xml"/><Relationship Id="rId89" Type="http://schemas.openxmlformats.org/officeDocument/2006/relationships/slide" Target="slides/slide84.xml"/><Relationship Id="rId21" Type="http://schemas.openxmlformats.org/officeDocument/2006/relationships/slide" Target="slides/slide16.xml"/><Relationship Id="rId68" Type="http://schemas.openxmlformats.org/officeDocument/2006/relationships/slide" Target="slides/slide63.xml"/><Relationship Id="rId63" Type="http://schemas.openxmlformats.org/officeDocument/2006/relationships/slide" Target="slides/slide58.xml"/><Relationship Id="rId16" Type="http://schemas.openxmlformats.org/officeDocument/2006/relationships/slide" Target="slides/slide11.xml"/><Relationship Id="rId37" Type="http://schemas.openxmlformats.org/officeDocument/2006/relationships/slide" Target="slides/slide32.xml"/><Relationship Id="rId32" Type="http://schemas.openxmlformats.org/officeDocument/2006/relationships/slide" Target="slides/slide27.xml"/><Relationship Id="rId74" Type="http://schemas.openxmlformats.org/officeDocument/2006/relationships/slide" Target="slides/slide69.xml"/><Relationship Id="rId79" Type="http://schemas.openxmlformats.org/officeDocument/2006/relationships/slide" Target="slides/slide74.xml"/><Relationship Id="rId58" Type="http://schemas.openxmlformats.org/officeDocument/2006/relationships/slide" Target="slides/slide53.xml"/><Relationship Id="rId11" Type="http://schemas.openxmlformats.org/officeDocument/2006/relationships/slide" Target="slides/slide6.xml"/><Relationship Id="rId53" Type="http://schemas.openxmlformats.org/officeDocument/2006/relationships/slide" Target="slides/slide48.xml"/><Relationship Id="rId5" Type="http://schemas.openxmlformats.org/officeDocument/2006/relationships/notesMaster" Target="notesMasters/notesMaster1.xml"/><Relationship Id="rId90" Type="http://schemas.openxmlformats.org/officeDocument/2006/relationships/slide" Target="slides/slide85.xml"/><Relationship Id="rId48" Type="http://schemas.openxmlformats.org/officeDocument/2006/relationships/slide" Target="slides/slide43.xml"/><Relationship Id="rId43" Type="http://schemas.openxmlformats.org/officeDocument/2006/relationships/slide" Target="slides/slide38.xml"/><Relationship Id="rId69" Type="http://schemas.openxmlformats.org/officeDocument/2006/relationships/slide" Target="slides/slide64.xml"/><Relationship Id="rId27" Type="http://schemas.openxmlformats.org/officeDocument/2006/relationships/slide" Target="slides/slide22.xml"/><Relationship Id="rId22" Type="http://schemas.openxmlformats.org/officeDocument/2006/relationships/slide" Target="slides/slide17.xml"/><Relationship Id="rId64" Type="http://schemas.openxmlformats.org/officeDocument/2006/relationships/slide" Target="slides/slide59.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8" Type="http://schemas.openxmlformats.org/officeDocument/2006/relationships/slide" Target="slides/slide3.xml"/><Relationship Id="rId51" Type="http://schemas.openxmlformats.org/officeDocument/2006/relationships/slide" Target="slides/slide46.xml"/><Relationship Id="rId93" Type="http://schemas.openxmlformats.org/officeDocument/2006/relationships/customXml" Target="../customXml/item3.xml"/><Relationship Id="rId3" Type="http://schemas.openxmlformats.org/officeDocument/2006/relationships/tableStyles" Target="tableStyles.xml"/><Relationship Id="rId38" Type="http://schemas.openxmlformats.org/officeDocument/2006/relationships/slide" Target="slides/slide33.xml"/><Relationship Id="rId33" Type="http://schemas.openxmlformats.org/officeDocument/2006/relationships/slide" Target="slides/slide28.xml"/><Relationship Id="rId46" Type="http://schemas.openxmlformats.org/officeDocument/2006/relationships/slide" Target="slides/slide41.xml"/><Relationship Id="rId59" Type="http://schemas.openxmlformats.org/officeDocument/2006/relationships/slide" Target="slides/slide54.xml"/><Relationship Id="rId17" Type="http://schemas.openxmlformats.org/officeDocument/2006/relationships/slide" Target="slides/slide12.xml"/><Relationship Id="rId12" Type="http://schemas.openxmlformats.org/officeDocument/2006/relationships/slide" Target="slides/slide7.xml"/><Relationship Id="rId25" Type="http://schemas.openxmlformats.org/officeDocument/2006/relationships/slide" Target="slides/slide20.xml"/><Relationship Id="rId67" Type="http://schemas.openxmlformats.org/officeDocument/2006/relationships/slide" Target="slides/slide62.xml"/><Relationship Id="rId70" Type="http://schemas.openxmlformats.org/officeDocument/2006/relationships/slide" Target="slides/slide65.xml"/><Relationship Id="rId75" Type="http://schemas.openxmlformats.org/officeDocument/2006/relationships/slide" Target="slides/slide70.xml"/><Relationship Id="rId41" Type="http://schemas.openxmlformats.org/officeDocument/2006/relationships/slide" Target="slides/slide36.xml"/><Relationship Id="rId83" Type="http://schemas.openxmlformats.org/officeDocument/2006/relationships/slide" Target="slides/slide78.xml"/><Relationship Id="rId88" Type="http://schemas.openxmlformats.org/officeDocument/2006/relationships/slide" Target="slides/slide83.xml"/><Relationship Id="rId54" Type="http://schemas.openxmlformats.org/officeDocument/2006/relationships/slide" Target="slides/slide49.xml"/><Relationship Id="rId20" Type="http://schemas.openxmlformats.org/officeDocument/2006/relationships/slide" Target="slides/slide15.xml"/><Relationship Id="rId62" Type="http://schemas.openxmlformats.org/officeDocument/2006/relationships/slide" Target="slides/slide57.xml"/><Relationship Id="rId91" Type="http://schemas.openxmlformats.org/officeDocument/2006/relationships/customXml" Target="../customXml/item1.xml"/><Relationship Id="rId1" Type="http://schemas.openxmlformats.org/officeDocument/2006/relationships/theme" Target="theme/theme2.xml"/><Relationship Id="rId6" Type="http://schemas.openxmlformats.org/officeDocument/2006/relationships/slide" Target="slides/slide1.xml"/><Relationship Id="rId36" Type="http://schemas.openxmlformats.org/officeDocument/2006/relationships/slide" Target="slides/slide31.xml"/><Relationship Id="rId49" Type="http://schemas.openxmlformats.org/officeDocument/2006/relationships/slide" Target="slides/slide44.xml"/><Relationship Id="rId15" Type="http://schemas.openxmlformats.org/officeDocument/2006/relationships/slide" Target="slides/slide10.xml"/><Relationship Id="rId57" Type="http://schemas.openxmlformats.org/officeDocument/2006/relationships/slide" Target="slides/slide52.xml"/><Relationship Id="rId28" Type="http://schemas.openxmlformats.org/officeDocument/2006/relationships/slide" Target="slides/slide23.xml"/><Relationship Id="rId23" Type="http://schemas.openxmlformats.org/officeDocument/2006/relationships/slide" Target="slides/slide18.xml"/><Relationship Id="rId31" Type="http://schemas.openxmlformats.org/officeDocument/2006/relationships/slide" Target="slides/slide26.xml"/><Relationship Id="rId73" Type="http://schemas.openxmlformats.org/officeDocument/2006/relationships/slide" Target="slides/slide68.xml"/><Relationship Id="rId78" Type="http://schemas.openxmlformats.org/officeDocument/2006/relationships/slide" Target="slides/slide73.xml"/><Relationship Id="rId44" Type="http://schemas.openxmlformats.org/officeDocument/2006/relationships/slide" Target="slides/slide39.xml"/><Relationship Id="rId81" Type="http://schemas.openxmlformats.org/officeDocument/2006/relationships/slide" Target="slides/slide76.xml"/><Relationship Id="rId86" Type="http://schemas.openxmlformats.org/officeDocument/2006/relationships/slide" Target="slides/slide81.xml"/><Relationship Id="rId10" Type="http://schemas.openxmlformats.org/officeDocument/2006/relationships/slide" Target="slides/slide5.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39" Type="http://schemas.openxmlformats.org/officeDocument/2006/relationships/slide" Target="slides/slide34.xml"/><Relationship Id="rId18" Type="http://schemas.openxmlformats.org/officeDocument/2006/relationships/slide" Target="slides/slide13.xml"/><Relationship Id="rId13" Type="http://schemas.openxmlformats.org/officeDocument/2006/relationships/slide" Target="slides/slide8.xml"/><Relationship Id="rId34" Type="http://schemas.openxmlformats.org/officeDocument/2006/relationships/slide" Target="slides/slide29.xml"/><Relationship Id="rId76" Type="http://schemas.openxmlformats.org/officeDocument/2006/relationships/slide" Target="slides/slide71.xml"/><Relationship Id="rId55" Type="http://schemas.openxmlformats.org/officeDocument/2006/relationships/slide" Target="slides/slide50.xml"/><Relationship Id="rId50" Type="http://schemas.openxmlformats.org/officeDocument/2006/relationships/slide" Target="slides/slide45.xml"/><Relationship Id="rId71" Type="http://schemas.openxmlformats.org/officeDocument/2006/relationships/slide" Target="slides/slide66.xml"/><Relationship Id="rId7" Type="http://schemas.openxmlformats.org/officeDocument/2006/relationships/slide" Target="slides/slide2.xml"/><Relationship Id="rId92" Type="http://schemas.openxmlformats.org/officeDocument/2006/relationships/customXml" Target="../customXml/item2.xml"/><Relationship Id="rId2" Type="http://schemas.openxmlformats.org/officeDocument/2006/relationships/presProps" Target="presProps.xml"/><Relationship Id="rId29" Type="http://schemas.openxmlformats.org/officeDocument/2006/relationships/slide" Target="slides/slide24.xml"/><Relationship Id="rId40" Type="http://schemas.openxmlformats.org/officeDocument/2006/relationships/slide" Target="slides/slide35.xml"/><Relationship Id="rId45" Type="http://schemas.openxmlformats.org/officeDocument/2006/relationships/slide" Target="slides/slide40.xml"/><Relationship Id="rId87" Type="http://schemas.openxmlformats.org/officeDocument/2006/relationships/slide" Target="slides/slide82.xml"/><Relationship Id="rId24" Type="http://schemas.openxmlformats.org/officeDocument/2006/relationships/slide" Target="slides/slide19.xml"/><Relationship Id="rId66" Type="http://schemas.openxmlformats.org/officeDocument/2006/relationships/slide" Target="slides/slide61.xml"/><Relationship Id="rId82" Type="http://schemas.openxmlformats.org/officeDocument/2006/relationships/slide" Target="slides/slide77.xml"/><Relationship Id="rId61" Type="http://schemas.openxmlformats.org/officeDocument/2006/relationships/slide" Target="slides/slide56.xml"/><Relationship Id="rId19" Type="http://schemas.openxmlformats.org/officeDocument/2006/relationships/slide" Target="slides/slide14.xml"/><Relationship Id="rId30" Type="http://schemas.openxmlformats.org/officeDocument/2006/relationships/slide" Target="slides/slide25.xml"/><Relationship Id="rId35" Type="http://schemas.openxmlformats.org/officeDocument/2006/relationships/slide" Target="slides/slide30.xml"/><Relationship Id="rId77" Type="http://schemas.openxmlformats.org/officeDocument/2006/relationships/slide" Target="slides/slide72.xml"/><Relationship Id="rId14" Type="http://schemas.openxmlformats.org/officeDocument/2006/relationships/slide" Target="slides/slide9.xml"/><Relationship Id="rId56"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spcBef>
                <a:spcPts val="0"/>
              </a:spcBef>
              <a:defRPr b="0" baseline="0" i="0" sz="1200" u="none" cap="none" strike="noStrike">
                <a:latin typeface="Calibri"/>
                <a:ea typeface="Calibri"/>
                <a:cs typeface="Calibri"/>
                <a:sym typeface="Calibri"/>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12700">
            <a:solidFill>
              <a:srgbClr val="000000"/>
            </a:solidFill>
            <a:prstDash val="solid"/>
            <a:miter/>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5211"/>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x="3884612" y="8685211"/>
            <a:ext cx="2971799" cy="457200"/>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b="0" baseline="0" i="0" sz="1200" u="none" cap="none" strike="noStrike">
              <a:latin typeface="Calibri"/>
              <a:ea typeface="Calibri"/>
              <a:cs typeface="Calibri"/>
              <a:sym typeface="Calibri"/>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56" name="Shape 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rnd" w="9525">
            <a:solidFill>
              <a:srgbClr val="000000"/>
            </a:solidFill>
            <a:prstDash val="solid"/>
            <a:miter/>
            <a:headEnd len="med" w="med" type="none"/>
            <a:tailEnd len="med" w="med" type="none"/>
          </a:ln>
        </p:spPr>
      </p:sp>
      <p:sp>
        <p:nvSpPr>
          <p:cNvPr id="57" name="Shape 57"/>
          <p:cNvSpPr txBox="1"/>
          <p:nvPr>
            <p:ph idx="1" type="body"/>
          </p:nvPr>
        </p:nvSpPr>
        <p:spPr>
          <a:xfrm>
            <a:off x="914400" y="4343400"/>
            <a:ext cx="5029199" cy="4114800"/>
          </a:xfrm>
          <a:prstGeom prst="rect">
            <a:avLst/>
          </a:prstGeom>
          <a:solidFill>
            <a:srgbClr val="FFFFFF"/>
          </a:solidFill>
          <a:ln cap="rnd" w="9525">
            <a:solidFill>
              <a:srgbClr val="000000"/>
            </a:solidFill>
            <a:prstDash val="solid"/>
            <a:miter/>
            <a:headEnd len="med" w="med" type="none"/>
            <a:tailEnd len="med" w="med" type="none"/>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14" name="Shape 1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120" name="Shape 1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121" name="Shape 12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128" name="Shape 1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129" name="Shape 12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135" name="Shape 1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136" name="Shape 13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142" name="Shape 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143" name="Shape 14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48" name="Shape 1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155" name="Shape 1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156" name="Shape 15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62" name="Shape 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168" name="Shape 1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169" name="Shape 16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176" name="Shape 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177" name="Shape 17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3" name="Shape 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183" name="Shape 1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184" name="Shape 18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190" name="Shape 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191" name="Shape 19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197" name="Shape 1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198" name="Shape 19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09" name="Shape 2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217" name="Shape 21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224" name="Shape 2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225" name="Shape 22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31" name="Shape 2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239" name="Shape 2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240" name="Shape 24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248" name="Shape 2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249" name="Shape 24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9" name="Shape 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55" name="Shape 2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261" name="Shape 2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262" name="Shape 26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268" name="Shape 2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269" name="Shape 26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275" name="Shape 2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276" name="Shape 27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283" name="Shape 2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284" name="Shape 28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89" name="Shape 2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297" name="Shape 2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298" name="Shape 29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306" name="Shape 3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307" name="Shape 30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313" name="Shape 3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314" name="Shape 31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9" name="Shape 319"/>
        <p:cNvGrpSpPr/>
        <p:nvPr/>
      </p:nvGrpSpPr>
      <p:grpSpPr>
        <a:xfrm>
          <a:off x="0" y="0"/>
          <a:ext cx="0" cy="0"/>
          <a:chOff x="0" y="0"/>
          <a:chExt cx="0" cy="0"/>
        </a:xfrm>
      </p:grpSpPr>
      <p:sp>
        <p:nvSpPr>
          <p:cNvPr id="320" name="Shape 32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321" name="Shape 3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322" name="Shape 32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75" name="Shape 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329" name="Shape 3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330" name="Shape 33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337" name="Shape 3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338" name="Shape 33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345" name="Shape 3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346" name="Shape 34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52" name="Shape 3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58" name="Shape 3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64" name="Shape 3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8" name="Shape 368"/>
        <p:cNvGrpSpPr/>
        <p:nvPr/>
      </p:nvGrpSpPr>
      <p:grpSpPr>
        <a:xfrm>
          <a:off x="0" y="0"/>
          <a:ext cx="0" cy="0"/>
          <a:chOff x="0" y="0"/>
          <a:chExt cx="0" cy="0"/>
        </a:xfrm>
      </p:grpSpPr>
      <p:sp>
        <p:nvSpPr>
          <p:cNvPr id="369" name="Shape 36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70" name="Shape 3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76" name="Shape 3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82" name="Shape 3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9" name="Shape 389"/>
        <p:cNvGrpSpPr/>
        <p:nvPr/>
      </p:nvGrpSpPr>
      <p:grpSpPr>
        <a:xfrm>
          <a:off x="0" y="0"/>
          <a:ext cx="0" cy="0"/>
          <a:chOff x="0" y="0"/>
          <a:chExt cx="0" cy="0"/>
        </a:xfrm>
      </p:grpSpPr>
      <p:sp>
        <p:nvSpPr>
          <p:cNvPr id="390" name="Shape 39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91" name="Shape 3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81" name="Shape 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99" name="Shape 3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5" name="Shape 405"/>
        <p:cNvGrpSpPr/>
        <p:nvPr/>
      </p:nvGrpSpPr>
      <p:grpSpPr>
        <a:xfrm>
          <a:off x="0" y="0"/>
          <a:ext cx="0" cy="0"/>
          <a:chOff x="0" y="0"/>
          <a:chExt cx="0" cy="0"/>
        </a:xfrm>
      </p:grpSpPr>
      <p:sp>
        <p:nvSpPr>
          <p:cNvPr id="406" name="Shape 40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07" name="Shape 4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3" name="Shape 413"/>
        <p:cNvGrpSpPr/>
        <p:nvPr/>
      </p:nvGrpSpPr>
      <p:grpSpPr>
        <a:xfrm>
          <a:off x="0" y="0"/>
          <a:ext cx="0" cy="0"/>
          <a:chOff x="0" y="0"/>
          <a:chExt cx="0" cy="0"/>
        </a:xfrm>
      </p:grpSpPr>
      <p:sp>
        <p:nvSpPr>
          <p:cNvPr id="414" name="Shape 41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15" name="Shape 4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1" name="Shape 421"/>
        <p:cNvGrpSpPr/>
        <p:nvPr/>
      </p:nvGrpSpPr>
      <p:grpSpPr>
        <a:xfrm>
          <a:off x="0" y="0"/>
          <a:ext cx="0" cy="0"/>
          <a:chOff x="0" y="0"/>
          <a:chExt cx="0" cy="0"/>
        </a:xfrm>
      </p:grpSpPr>
      <p:sp>
        <p:nvSpPr>
          <p:cNvPr id="422" name="Shape 42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23" name="Shape 4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9" name="Shape 429"/>
        <p:cNvGrpSpPr/>
        <p:nvPr/>
      </p:nvGrpSpPr>
      <p:grpSpPr>
        <a:xfrm>
          <a:off x="0" y="0"/>
          <a:ext cx="0" cy="0"/>
          <a:chOff x="0" y="0"/>
          <a:chExt cx="0" cy="0"/>
        </a:xfrm>
      </p:grpSpPr>
      <p:sp>
        <p:nvSpPr>
          <p:cNvPr id="430" name="Shape 43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31" name="Shape 4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7" name="Shape 437"/>
        <p:cNvGrpSpPr/>
        <p:nvPr/>
      </p:nvGrpSpPr>
      <p:grpSpPr>
        <a:xfrm>
          <a:off x="0" y="0"/>
          <a:ext cx="0" cy="0"/>
          <a:chOff x="0" y="0"/>
          <a:chExt cx="0" cy="0"/>
        </a:xfrm>
      </p:grpSpPr>
      <p:sp>
        <p:nvSpPr>
          <p:cNvPr id="438" name="Shape 43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39" name="Shape 4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5" name="Shape 445"/>
        <p:cNvGrpSpPr/>
        <p:nvPr/>
      </p:nvGrpSpPr>
      <p:grpSpPr>
        <a:xfrm>
          <a:off x="0" y="0"/>
          <a:ext cx="0" cy="0"/>
          <a:chOff x="0" y="0"/>
          <a:chExt cx="0" cy="0"/>
        </a:xfrm>
      </p:grpSpPr>
      <p:sp>
        <p:nvSpPr>
          <p:cNvPr id="446" name="Shape 44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47" name="Shape 4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1" name="Shape 451"/>
        <p:cNvGrpSpPr/>
        <p:nvPr/>
      </p:nvGrpSpPr>
      <p:grpSpPr>
        <a:xfrm>
          <a:off x="0" y="0"/>
          <a:ext cx="0" cy="0"/>
          <a:chOff x="0" y="0"/>
          <a:chExt cx="0" cy="0"/>
        </a:xfrm>
      </p:grpSpPr>
      <p:sp>
        <p:nvSpPr>
          <p:cNvPr id="452" name="Shape 45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53" name="Shape 4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7" name="Shape 457"/>
        <p:cNvGrpSpPr/>
        <p:nvPr/>
      </p:nvGrpSpPr>
      <p:grpSpPr>
        <a:xfrm>
          <a:off x="0" y="0"/>
          <a:ext cx="0" cy="0"/>
          <a:chOff x="0" y="0"/>
          <a:chExt cx="0" cy="0"/>
        </a:xfrm>
      </p:grpSpPr>
      <p:sp>
        <p:nvSpPr>
          <p:cNvPr id="458" name="Shape 45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59" name="Shape 4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3" name="Shape 463"/>
        <p:cNvGrpSpPr/>
        <p:nvPr/>
      </p:nvGrpSpPr>
      <p:grpSpPr>
        <a:xfrm>
          <a:off x="0" y="0"/>
          <a:ext cx="0" cy="0"/>
          <a:chOff x="0" y="0"/>
          <a:chExt cx="0" cy="0"/>
        </a:xfrm>
      </p:grpSpPr>
      <p:sp>
        <p:nvSpPr>
          <p:cNvPr id="464" name="Shape 46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65" name="Shape 4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87" name="Shape 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9" name="Shape 469"/>
        <p:cNvGrpSpPr/>
        <p:nvPr/>
      </p:nvGrpSpPr>
      <p:grpSpPr>
        <a:xfrm>
          <a:off x="0" y="0"/>
          <a:ext cx="0" cy="0"/>
          <a:chOff x="0" y="0"/>
          <a:chExt cx="0" cy="0"/>
        </a:xfrm>
      </p:grpSpPr>
      <p:sp>
        <p:nvSpPr>
          <p:cNvPr id="470" name="Shape 47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71" name="Shape 4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5" name="Shape 475"/>
        <p:cNvGrpSpPr/>
        <p:nvPr/>
      </p:nvGrpSpPr>
      <p:grpSpPr>
        <a:xfrm>
          <a:off x="0" y="0"/>
          <a:ext cx="0" cy="0"/>
          <a:chOff x="0" y="0"/>
          <a:chExt cx="0" cy="0"/>
        </a:xfrm>
      </p:grpSpPr>
      <p:sp>
        <p:nvSpPr>
          <p:cNvPr id="476" name="Shape 47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77" name="Shape 4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1" name="Shape 481"/>
        <p:cNvGrpSpPr/>
        <p:nvPr/>
      </p:nvGrpSpPr>
      <p:grpSpPr>
        <a:xfrm>
          <a:off x="0" y="0"/>
          <a:ext cx="0" cy="0"/>
          <a:chOff x="0" y="0"/>
          <a:chExt cx="0" cy="0"/>
        </a:xfrm>
      </p:grpSpPr>
      <p:sp>
        <p:nvSpPr>
          <p:cNvPr id="482" name="Shape 48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83" name="Shape 4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7" name="Shape 487"/>
        <p:cNvGrpSpPr/>
        <p:nvPr/>
      </p:nvGrpSpPr>
      <p:grpSpPr>
        <a:xfrm>
          <a:off x="0" y="0"/>
          <a:ext cx="0" cy="0"/>
          <a:chOff x="0" y="0"/>
          <a:chExt cx="0" cy="0"/>
        </a:xfrm>
      </p:grpSpPr>
      <p:sp>
        <p:nvSpPr>
          <p:cNvPr id="488" name="Shape 48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89" name="Shape 4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3" name="Shape 493"/>
        <p:cNvGrpSpPr/>
        <p:nvPr/>
      </p:nvGrpSpPr>
      <p:grpSpPr>
        <a:xfrm>
          <a:off x="0" y="0"/>
          <a:ext cx="0" cy="0"/>
          <a:chOff x="0" y="0"/>
          <a:chExt cx="0" cy="0"/>
        </a:xfrm>
      </p:grpSpPr>
      <p:sp>
        <p:nvSpPr>
          <p:cNvPr id="494" name="Shape 49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95" name="Shape 4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9" name="Shape 499"/>
        <p:cNvGrpSpPr/>
        <p:nvPr/>
      </p:nvGrpSpPr>
      <p:grpSpPr>
        <a:xfrm>
          <a:off x="0" y="0"/>
          <a:ext cx="0" cy="0"/>
          <a:chOff x="0" y="0"/>
          <a:chExt cx="0" cy="0"/>
        </a:xfrm>
      </p:grpSpPr>
      <p:sp>
        <p:nvSpPr>
          <p:cNvPr id="500" name="Shape 50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01" name="Shape 5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5" name="Shape 505"/>
        <p:cNvGrpSpPr/>
        <p:nvPr/>
      </p:nvGrpSpPr>
      <p:grpSpPr>
        <a:xfrm>
          <a:off x="0" y="0"/>
          <a:ext cx="0" cy="0"/>
          <a:chOff x="0" y="0"/>
          <a:chExt cx="0" cy="0"/>
        </a:xfrm>
      </p:grpSpPr>
      <p:sp>
        <p:nvSpPr>
          <p:cNvPr id="506" name="Shape 50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07" name="Shape 5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1" name="Shape 511"/>
        <p:cNvGrpSpPr/>
        <p:nvPr/>
      </p:nvGrpSpPr>
      <p:grpSpPr>
        <a:xfrm>
          <a:off x="0" y="0"/>
          <a:ext cx="0" cy="0"/>
          <a:chOff x="0" y="0"/>
          <a:chExt cx="0" cy="0"/>
        </a:xfrm>
      </p:grpSpPr>
      <p:sp>
        <p:nvSpPr>
          <p:cNvPr id="512" name="Shape 51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13" name="Shape 5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7" name="Shape 517"/>
        <p:cNvGrpSpPr/>
        <p:nvPr/>
      </p:nvGrpSpPr>
      <p:grpSpPr>
        <a:xfrm>
          <a:off x="0" y="0"/>
          <a:ext cx="0" cy="0"/>
          <a:chOff x="0" y="0"/>
          <a:chExt cx="0" cy="0"/>
        </a:xfrm>
      </p:grpSpPr>
      <p:sp>
        <p:nvSpPr>
          <p:cNvPr id="518" name="Shape 51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19" name="Shape 5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3" name="Shape 523"/>
        <p:cNvGrpSpPr/>
        <p:nvPr/>
      </p:nvGrpSpPr>
      <p:grpSpPr>
        <a:xfrm>
          <a:off x="0" y="0"/>
          <a:ext cx="0" cy="0"/>
          <a:chOff x="0" y="0"/>
          <a:chExt cx="0" cy="0"/>
        </a:xfrm>
      </p:grpSpPr>
      <p:sp>
        <p:nvSpPr>
          <p:cNvPr id="524" name="Shape 52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25" name="Shape 5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95" name="Shape 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rnd" w="9525">
            <a:solidFill>
              <a:srgbClr val="000000"/>
            </a:solidFill>
            <a:prstDash val="solid"/>
            <a:miter/>
            <a:headEnd len="med" w="med" type="none"/>
            <a:tailEnd len="med" w="med" type="none"/>
          </a:ln>
        </p:spPr>
      </p:sp>
      <p:sp>
        <p:nvSpPr>
          <p:cNvPr id="96" name="Shape 96"/>
          <p:cNvSpPr txBox="1"/>
          <p:nvPr>
            <p:ph idx="1" type="body"/>
          </p:nvPr>
        </p:nvSpPr>
        <p:spPr>
          <a:xfrm>
            <a:off x="914400" y="4343400"/>
            <a:ext cx="5029199" cy="4114800"/>
          </a:xfrm>
          <a:prstGeom prst="rect">
            <a:avLst/>
          </a:prstGeom>
          <a:solidFill>
            <a:srgbClr val="FFFFFF"/>
          </a:solidFill>
          <a:ln cap="rnd" w="9525">
            <a:solidFill>
              <a:srgbClr val="000000"/>
            </a:solidFill>
            <a:prstDash val="solid"/>
            <a:miter/>
            <a:headEnd len="med" w="med" type="none"/>
            <a:tailEnd len="med" w="med" type="none"/>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9" name="Shape 529"/>
        <p:cNvGrpSpPr/>
        <p:nvPr/>
      </p:nvGrpSpPr>
      <p:grpSpPr>
        <a:xfrm>
          <a:off x="0" y="0"/>
          <a:ext cx="0" cy="0"/>
          <a:chOff x="0" y="0"/>
          <a:chExt cx="0" cy="0"/>
        </a:xfrm>
      </p:grpSpPr>
      <p:sp>
        <p:nvSpPr>
          <p:cNvPr id="530" name="Shape 53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31" name="Shape 5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5" name="Shape 535"/>
        <p:cNvGrpSpPr/>
        <p:nvPr/>
      </p:nvGrpSpPr>
      <p:grpSpPr>
        <a:xfrm>
          <a:off x="0" y="0"/>
          <a:ext cx="0" cy="0"/>
          <a:chOff x="0" y="0"/>
          <a:chExt cx="0" cy="0"/>
        </a:xfrm>
      </p:grpSpPr>
      <p:sp>
        <p:nvSpPr>
          <p:cNvPr id="536" name="Shape 53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37" name="Shape 5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1" name="Shape 541"/>
        <p:cNvGrpSpPr/>
        <p:nvPr/>
      </p:nvGrpSpPr>
      <p:grpSpPr>
        <a:xfrm>
          <a:off x="0" y="0"/>
          <a:ext cx="0" cy="0"/>
          <a:chOff x="0" y="0"/>
          <a:chExt cx="0" cy="0"/>
        </a:xfrm>
      </p:grpSpPr>
      <p:sp>
        <p:nvSpPr>
          <p:cNvPr id="542" name="Shape 54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43" name="Shape 5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7" name="Shape 547"/>
        <p:cNvGrpSpPr/>
        <p:nvPr/>
      </p:nvGrpSpPr>
      <p:grpSpPr>
        <a:xfrm>
          <a:off x="0" y="0"/>
          <a:ext cx="0" cy="0"/>
          <a:chOff x="0" y="0"/>
          <a:chExt cx="0" cy="0"/>
        </a:xfrm>
      </p:grpSpPr>
      <p:sp>
        <p:nvSpPr>
          <p:cNvPr id="548" name="Shape 54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49" name="Shape 5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3" name="Shape 553"/>
        <p:cNvGrpSpPr/>
        <p:nvPr/>
      </p:nvGrpSpPr>
      <p:grpSpPr>
        <a:xfrm>
          <a:off x="0" y="0"/>
          <a:ext cx="0" cy="0"/>
          <a:chOff x="0" y="0"/>
          <a:chExt cx="0" cy="0"/>
        </a:xfrm>
      </p:grpSpPr>
      <p:sp>
        <p:nvSpPr>
          <p:cNvPr id="554" name="Shape 55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555" name="Shape 5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556" name="Shape 55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9" name="Shape 559"/>
        <p:cNvGrpSpPr/>
        <p:nvPr/>
      </p:nvGrpSpPr>
      <p:grpSpPr>
        <a:xfrm>
          <a:off x="0" y="0"/>
          <a:ext cx="0" cy="0"/>
          <a:chOff x="0" y="0"/>
          <a:chExt cx="0" cy="0"/>
        </a:xfrm>
      </p:grpSpPr>
      <p:sp>
        <p:nvSpPr>
          <p:cNvPr id="560" name="Shape 56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561" name="Shape 5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562" name="Shape 56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5" name="Shape 565"/>
        <p:cNvGrpSpPr/>
        <p:nvPr/>
      </p:nvGrpSpPr>
      <p:grpSpPr>
        <a:xfrm>
          <a:off x="0" y="0"/>
          <a:ext cx="0" cy="0"/>
          <a:chOff x="0" y="0"/>
          <a:chExt cx="0" cy="0"/>
        </a:xfrm>
      </p:grpSpPr>
      <p:sp>
        <p:nvSpPr>
          <p:cNvPr id="566" name="Shape 566"/>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567" name="Shape 5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568" name="Shape 56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1" name="Shape 571"/>
        <p:cNvGrpSpPr/>
        <p:nvPr/>
      </p:nvGrpSpPr>
      <p:grpSpPr>
        <a:xfrm>
          <a:off x="0" y="0"/>
          <a:ext cx="0" cy="0"/>
          <a:chOff x="0" y="0"/>
          <a:chExt cx="0" cy="0"/>
        </a:xfrm>
      </p:grpSpPr>
      <p:sp>
        <p:nvSpPr>
          <p:cNvPr id="572" name="Shape 572"/>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573" name="Shape 5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574" name="Shape 57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7" name="Shape 577"/>
        <p:cNvGrpSpPr/>
        <p:nvPr/>
      </p:nvGrpSpPr>
      <p:grpSpPr>
        <a:xfrm>
          <a:off x="0" y="0"/>
          <a:ext cx="0" cy="0"/>
          <a:chOff x="0" y="0"/>
          <a:chExt cx="0" cy="0"/>
        </a:xfrm>
      </p:grpSpPr>
      <p:sp>
        <p:nvSpPr>
          <p:cNvPr id="578" name="Shape 578"/>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579" name="Shape 5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580" name="Shape 58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3" name="Shape 583"/>
        <p:cNvGrpSpPr/>
        <p:nvPr/>
      </p:nvGrpSpPr>
      <p:grpSpPr>
        <a:xfrm>
          <a:off x="0" y="0"/>
          <a:ext cx="0" cy="0"/>
          <a:chOff x="0" y="0"/>
          <a:chExt cx="0" cy="0"/>
        </a:xfrm>
      </p:grpSpPr>
      <p:sp>
        <p:nvSpPr>
          <p:cNvPr id="584" name="Shape 58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585" name="Shape 5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586" name="Shape 58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2" name="Shape 1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9" name="Shape 589"/>
        <p:cNvGrpSpPr/>
        <p:nvPr/>
      </p:nvGrpSpPr>
      <p:grpSpPr>
        <a:xfrm>
          <a:off x="0" y="0"/>
          <a:ext cx="0" cy="0"/>
          <a:chOff x="0" y="0"/>
          <a:chExt cx="0" cy="0"/>
        </a:xfrm>
      </p:grpSpPr>
      <p:sp>
        <p:nvSpPr>
          <p:cNvPr id="590" name="Shape 59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591" name="Shape 5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592" name="Shape 59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5" name="Shape 595"/>
        <p:cNvGrpSpPr/>
        <p:nvPr/>
      </p:nvGrpSpPr>
      <p:grpSpPr>
        <a:xfrm>
          <a:off x="0" y="0"/>
          <a:ext cx="0" cy="0"/>
          <a:chOff x="0" y="0"/>
          <a:chExt cx="0" cy="0"/>
        </a:xfrm>
      </p:grpSpPr>
      <p:sp>
        <p:nvSpPr>
          <p:cNvPr id="596" name="Shape 596"/>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597" name="Shape 5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598" name="Shape 59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1" name="Shape 601"/>
        <p:cNvGrpSpPr/>
        <p:nvPr/>
      </p:nvGrpSpPr>
      <p:grpSpPr>
        <a:xfrm>
          <a:off x="0" y="0"/>
          <a:ext cx="0" cy="0"/>
          <a:chOff x="0" y="0"/>
          <a:chExt cx="0" cy="0"/>
        </a:xfrm>
      </p:grpSpPr>
      <p:sp>
        <p:nvSpPr>
          <p:cNvPr id="602" name="Shape 602"/>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603" name="Shape 6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604" name="Shape 60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7" name="Shape 607"/>
        <p:cNvGrpSpPr/>
        <p:nvPr/>
      </p:nvGrpSpPr>
      <p:grpSpPr>
        <a:xfrm>
          <a:off x="0" y="0"/>
          <a:ext cx="0" cy="0"/>
          <a:chOff x="0" y="0"/>
          <a:chExt cx="0" cy="0"/>
        </a:xfrm>
      </p:grpSpPr>
      <p:sp>
        <p:nvSpPr>
          <p:cNvPr id="608" name="Shape 608"/>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609" name="Shape 6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610" name="Shape 61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3" name="Shape 613"/>
        <p:cNvGrpSpPr/>
        <p:nvPr/>
      </p:nvGrpSpPr>
      <p:grpSpPr>
        <a:xfrm>
          <a:off x="0" y="0"/>
          <a:ext cx="0" cy="0"/>
          <a:chOff x="0" y="0"/>
          <a:chExt cx="0" cy="0"/>
        </a:xfrm>
      </p:grpSpPr>
      <p:sp>
        <p:nvSpPr>
          <p:cNvPr id="614" name="Shape 61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615" name="Shape 6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616" name="Shape 61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9" name="Shape 619"/>
        <p:cNvGrpSpPr/>
        <p:nvPr/>
      </p:nvGrpSpPr>
      <p:grpSpPr>
        <a:xfrm>
          <a:off x="0" y="0"/>
          <a:ext cx="0" cy="0"/>
          <a:chOff x="0" y="0"/>
          <a:chExt cx="0" cy="0"/>
        </a:xfrm>
      </p:grpSpPr>
      <p:sp>
        <p:nvSpPr>
          <p:cNvPr id="620" name="Shape 62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
        <p:nvSpPr>
          <p:cNvPr id="621" name="Shape 6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622" name="Shape 62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8" name="Shape 1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4" name="Shape 14"/>
        <p:cNvGrpSpPr/>
        <p:nvPr/>
      </p:nvGrpSpPr>
      <p:grpSpPr>
        <a:xfrm>
          <a:off x="0" y="0"/>
          <a:ext cx="0" cy="0"/>
          <a:chOff x="0" y="0"/>
          <a:chExt cx="0" cy="0"/>
        </a:xfrm>
      </p:grpSpPr>
      <p:sp>
        <p:nvSpPr>
          <p:cNvPr id="15" name="Shape 15"/>
          <p:cNvSpPr txBox="1"/>
          <p:nvPr>
            <p:ph type="title"/>
          </p:nvPr>
        </p:nvSpPr>
        <p:spPr>
          <a:xfrm rot="5400000">
            <a:off x="4732337" y="2171700"/>
            <a:ext cx="5851525" cy="2057400"/>
          </a:xfrm>
          <a:prstGeom prst="rect">
            <a:avLst/>
          </a:prstGeom>
          <a:noFill/>
          <a:ln>
            <a:noFill/>
          </a:ln>
        </p:spPr>
        <p:txBody>
          <a:bodyPr anchorCtr="0" anchor="t" bIns="91425" lIns="91425" rIns="91425" tIns="91425"/>
          <a:lstStyle>
            <a:lvl1pPr rtl="0" algn="ctr">
              <a:spcBef>
                <a:spcPts val="0"/>
              </a:spcBef>
              <a:spcAft>
                <a:spcPts val="0"/>
              </a:spcAft>
              <a:defRPr sz="4400">
                <a:solidFill>
                  <a:schemeClr val="dk1"/>
                </a:solidFill>
                <a:latin typeface="Calibri"/>
                <a:ea typeface="Calibri"/>
                <a:cs typeface="Calibri"/>
                <a:sym typeface="Calibri"/>
              </a:defRPr>
            </a:lvl1pPr>
            <a:lvl2pPr rtl="0" algn="ctr">
              <a:spcBef>
                <a:spcPts val="0"/>
              </a:spcBef>
              <a:spcAft>
                <a:spcPts val="0"/>
              </a:spcAft>
              <a:defRPr sz="4400">
                <a:solidFill>
                  <a:schemeClr val="dk1"/>
                </a:solidFill>
                <a:latin typeface="Calibri"/>
                <a:ea typeface="Calibri"/>
                <a:cs typeface="Calibri"/>
                <a:sym typeface="Calibri"/>
              </a:defRPr>
            </a:lvl2pPr>
            <a:lvl3pPr rtl="0" algn="ctr">
              <a:spcBef>
                <a:spcPts val="0"/>
              </a:spcBef>
              <a:spcAft>
                <a:spcPts val="0"/>
              </a:spcAft>
              <a:defRPr sz="4400">
                <a:solidFill>
                  <a:schemeClr val="dk1"/>
                </a:solidFill>
                <a:latin typeface="Calibri"/>
                <a:ea typeface="Calibri"/>
                <a:cs typeface="Calibri"/>
                <a:sym typeface="Calibri"/>
              </a:defRPr>
            </a:lvl3pPr>
            <a:lvl4pPr rtl="0" algn="ctr">
              <a:spcBef>
                <a:spcPts val="0"/>
              </a:spcBef>
              <a:spcAft>
                <a:spcPts val="0"/>
              </a:spcAft>
              <a:defRPr sz="4400">
                <a:solidFill>
                  <a:schemeClr val="dk1"/>
                </a:solidFill>
                <a:latin typeface="Calibri"/>
                <a:ea typeface="Calibri"/>
                <a:cs typeface="Calibri"/>
                <a:sym typeface="Calibri"/>
              </a:defRPr>
            </a:lvl4pPr>
            <a:lvl5pPr rtl="0" algn="ctr">
              <a:spcBef>
                <a:spcPts val="0"/>
              </a:spcBef>
              <a:spcAft>
                <a:spcPts val="0"/>
              </a:spcAft>
              <a:defRPr sz="4400">
                <a:solidFill>
                  <a:schemeClr val="dk1"/>
                </a:solidFill>
                <a:latin typeface="Calibri"/>
                <a:ea typeface="Calibri"/>
                <a:cs typeface="Calibri"/>
                <a:sym typeface="Calibri"/>
              </a:defRPr>
            </a:lvl5pPr>
            <a:lvl6pPr marL="457200" rtl="0" algn="ctr">
              <a:spcBef>
                <a:spcPts val="0"/>
              </a:spcBef>
              <a:spcAft>
                <a:spcPts val="0"/>
              </a:spcAft>
              <a:defRPr sz="4400">
                <a:solidFill>
                  <a:schemeClr val="dk1"/>
                </a:solidFill>
                <a:latin typeface="Calibri"/>
                <a:ea typeface="Calibri"/>
                <a:cs typeface="Calibri"/>
                <a:sym typeface="Calibri"/>
              </a:defRPr>
            </a:lvl6pPr>
            <a:lvl7pPr marL="914400" rtl="0" algn="ctr">
              <a:spcBef>
                <a:spcPts val="0"/>
              </a:spcBef>
              <a:spcAft>
                <a:spcPts val="0"/>
              </a:spcAft>
              <a:defRPr sz="4400">
                <a:solidFill>
                  <a:schemeClr val="dk1"/>
                </a:solidFill>
                <a:latin typeface="Calibri"/>
                <a:ea typeface="Calibri"/>
                <a:cs typeface="Calibri"/>
                <a:sym typeface="Calibri"/>
              </a:defRPr>
            </a:lvl7pPr>
            <a:lvl8pPr marL="1371600" rtl="0" algn="ctr">
              <a:spcBef>
                <a:spcPts val="0"/>
              </a:spcBef>
              <a:spcAft>
                <a:spcPts val="0"/>
              </a:spcAft>
              <a:defRPr sz="4400">
                <a:solidFill>
                  <a:schemeClr val="dk1"/>
                </a:solidFill>
                <a:latin typeface="Calibri"/>
                <a:ea typeface="Calibri"/>
                <a:cs typeface="Calibri"/>
                <a:sym typeface="Calibri"/>
              </a:defRPr>
            </a:lvl8pPr>
            <a:lvl9pPr marL="1828800" rtl="0" algn="ctr">
              <a:spcBef>
                <a:spcPts val="0"/>
              </a:spcBef>
              <a:spcAft>
                <a:spcPts val="0"/>
              </a:spcAft>
              <a:defRPr sz="4400">
                <a:solidFill>
                  <a:schemeClr val="dk1"/>
                </a:solidFill>
                <a:latin typeface="Calibri"/>
                <a:ea typeface="Calibri"/>
                <a:cs typeface="Calibri"/>
                <a:sym typeface="Calibri"/>
              </a:defRPr>
            </a:lvl9pPr>
          </a:lstStyle>
          <a:p/>
        </p:txBody>
      </p:sp>
      <p:sp>
        <p:nvSpPr>
          <p:cNvPr id="16" name="Shape 1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sz="3200">
                <a:solidFill>
                  <a:schemeClr val="dk1"/>
                </a:solidFill>
                <a:latin typeface="Calibri"/>
                <a:ea typeface="Calibri"/>
                <a:cs typeface="Calibri"/>
                <a:sym typeface="Calibri"/>
              </a:defRPr>
            </a:lvl1pPr>
            <a:lvl2pPr indent="-107950" marL="742950" rtl="0" algn="l">
              <a:spcBef>
                <a:spcPts val="560"/>
              </a:spcBef>
              <a:spcAft>
                <a:spcPts val="0"/>
              </a:spcAft>
              <a:buClr>
                <a:schemeClr val="dk1"/>
              </a:buClr>
              <a:buFont typeface="Calibri"/>
              <a:buChar char="–"/>
              <a:defRPr sz="2800">
                <a:solidFill>
                  <a:schemeClr val="dk1"/>
                </a:solidFill>
                <a:latin typeface="Calibri"/>
                <a:ea typeface="Calibri"/>
                <a:cs typeface="Calibri"/>
                <a:sym typeface="Calibri"/>
              </a:defRPr>
            </a:lvl2pPr>
            <a:lvl3pPr indent="-76200" marL="1143000" rtl="0" algn="l">
              <a:spcBef>
                <a:spcPts val="480"/>
              </a:spcBef>
              <a:spcAft>
                <a:spcPts val="0"/>
              </a:spcAft>
              <a:buClr>
                <a:schemeClr val="dk1"/>
              </a:buClr>
              <a:buFont typeface="Calibri"/>
              <a:buChar char="•"/>
              <a:defRPr sz="2400">
                <a:solidFill>
                  <a:schemeClr val="dk1"/>
                </a:solidFill>
                <a:latin typeface="Calibri"/>
                <a:ea typeface="Calibri"/>
                <a:cs typeface="Calibri"/>
                <a:sym typeface="Calibri"/>
              </a:defRPr>
            </a:lvl3pPr>
            <a:lvl4pPr indent="-101600" marL="1600200" rtl="0" algn="l">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4pPr>
            <a:lvl5pPr indent="-101600" marL="2057400" rtl="0" algn="l">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Calibri"/>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Calibri"/>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Calibri"/>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Calibri"/>
              <a:buChar char="•"/>
              <a:defRPr sz="2000">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t" bIns="91425" lIns="91425" rIns="91425" tIns="91425"/>
          <a:lstStyle>
            <a:lvl1pPr rtl="0" algn="ctr">
              <a:spcBef>
                <a:spcPts val="0"/>
              </a:spcBef>
              <a:spcAft>
                <a:spcPts val="0"/>
              </a:spcAft>
              <a:defRPr sz="4400">
                <a:solidFill>
                  <a:schemeClr val="dk1"/>
                </a:solidFill>
                <a:latin typeface="Calibri"/>
                <a:ea typeface="Calibri"/>
                <a:cs typeface="Calibri"/>
                <a:sym typeface="Calibri"/>
              </a:defRPr>
            </a:lvl1pPr>
            <a:lvl2pPr rtl="0" algn="ctr">
              <a:spcBef>
                <a:spcPts val="0"/>
              </a:spcBef>
              <a:spcAft>
                <a:spcPts val="0"/>
              </a:spcAft>
              <a:defRPr sz="4400">
                <a:solidFill>
                  <a:schemeClr val="dk1"/>
                </a:solidFill>
                <a:latin typeface="Calibri"/>
                <a:ea typeface="Calibri"/>
                <a:cs typeface="Calibri"/>
                <a:sym typeface="Calibri"/>
              </a:defRPr>
            </a:lvl2pPr>
            <a:lvl3pPr rtl="0" algn="ctr">
              <a:spcBef>
                <a:spcPts val="0"/>
              </a:spcBef>
              <a:spcAft>
                <a:spcPts val="0"/>
              </a:spcAft>
              <a:defRPr sz="4400">
                <a:solidFill>
                  <a:schemeClr val="dk1"/>
                </a:solidFill>
                <a:latin typeface="Calibri"/>
                <a:ea typeface="Calibri"/>
                <a:cs typeface="Calibri"/>
                <a:sym typeface="Calibri"/>
              </a:defRPr>
            </a:lvl3pPr>
            <a:lvl4pPr rtl="0" algn="ctr">
              <a:spcBef>
                <a:spcPts val="0"/>
              </a:spcBef>
              <a:spcAft>
                <a:spcPts val="0"/>
              </a:spcAft>
              <a:defRPr sz="4400">
                <a:solidFill>
                  <a:schemeClr val="dk1"/>
                </a:solidFill>
                <a:latin typeface="Calibri"/>
                <a:ea typeface="Calibri"/>
                <a:cs typeface="Calibri"/>
                <a:sym typeface="Calibri"/>
              </a:defRPr>
            </a:lvl4pPr>
            <a:lvl5pPr rtl="0" algn="ctr">
              <a:spcBef>
                <a:spcPts val="0"/>
              </a:spcBef>
              <a:spcAft>
                <a:spcPts val="0"/>
              </a:spcAft>
              <a:defRPr sz="4400">
                <a:solidFill>
                  <a:schemeClr val="dk1"/>
                </a:solidFill>
                <a:latin typeface="Calibri"/>
                <a:ea typeface="Calibri"/>
                <a:cs typeface="Calibri"/>
                <a:sym typeface="Calibri"/>
              </a:defRPr>
            </a:lvl5pPr>
            <a:lvl6pPr marL="457200" rtl="0" algn="ctr">
              <a:spcBef>
                <a:spcPts val="0"/>
              </a:spcBef>
              <a:spcAft>
                <a:spcPts val="0"/>
              </a:spcAft>
              <a:defRPr sz="4400">
                <a:solidFill>
                  <a:schemeClr val="dk1"/>
                </a:solidFill>
                <a:latin typeface="Calibri"/>
                <a:ea typeface="Calibri"/>
                <a:cs typeface="Calibri"/>
                <a:sym typeface="Calibri"/>
              </a:defRPr>
            </a:lvl6pPr>
            <a:lvl7pPr marL="914400" rtl="0" algn="ctr">
              <a:spcBef>
                <a:spcPts val="0"/>
              </a:spcBef>
              <a:spcAft>
                <a:spcPts val="0"/>
              </a:spcAft>
              <a:defRPr sz="4400">
                <a:solidFill>
                  <a:schemeClr val="dk1"/>
                </a:solidFill>
                <a:latin typeface="Calibri"/>
                <a:ea typeface="Calibri"/>
                <a:cs typeface="Calibri"/>
                <a:sym typeface="Calibri"/>
              </a:defRPr>
            </a:lvl7pPr>
            <a:lvl8pPr marL="1371600" rtl="0" algn="ctr">
              <a:spcBef>
                <a:spcPts val="0"/>
              </a:spcBef>
              <a:spcAft>
                <a:spcPts val="0"/>
              </a:spcAft>
              <a:defRPr sz="4400">
                <a:solidFill>
                  <a:schemeClr val="dk1"/>
                </a:solidFill>
                <a:latin typeface="Calibri"/>
                <a:ea typeface="Calibri"/>
                <a:cs typeface="Calibri"/>
                <a:sym typeface="Calibri"/>
              </a:defRPr>
            </a:lvl8pPr>
            <a:lvl9pPr marL="1828800" rtl="0" algn="ctr">
              <a:spcBef>
                <a:spcPts val="0"/>
              </a:spcBef>
              <a:spcAft>
                <a:spcPts val="0"/>
              </a:spcAft>
              <a:defRPr sz="4400">
                <a:solidFill>
                  <a:schemeClr val="dk1"/>
                </a:solidFill>
                <a:latin typeface="Calibri"/>
                <a:ea typeface="Calibri"/>
                <a:cs typeface="Calibri"/>
                <a:sym typeface="Calibri"/>
              </a:defRPr>
            </a:lvl9pPr>
          </a:lstStyle>
          <a:p/>
        </p:txBody>
      </p:sp>
      <p:sp>
        <p:nvSpPr>
          <p:cNvPr id="46" name="Shape 46"/>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sz="3200">
                <a:solidFill>
                  <a:schemeClr val="dk1"/>
                </a:solidFill>
                <a:latin typeface="Calibri"/>
                <a:ea typeface="Calibri"/>
                <a:cs typeface="Calibri"/>
                <a:sym typeface="Calibri"/>
              </a:defRPr>
            </a:lvl1pPr>
            <a:lvl2pPr indent="-107950" marL="742950" rtl="0" algn="l">
              <a:spcBef>
                <a:spcPts val="560"/>
              </a:spcBef>
              <a:spcAft>
                <a:spcPts val="0"/>
              </a:spcAft>
              <a:buClr>
                <a:schemeClr val="dk1"/>
              </a:buClr>
              <a:buFont typeface="Calibri"/>
              <a:buChar char="–"/>
              <a:defRPr sz="2800">
                <a:solidFill>
                  <a:schemeClr val="dk1"/>
                </a:solidFill>
                <a:latin typeface="Calibri"/>
                <a:ea typeface="Calibri"/>
                <a:cs typeface="Calibri"/>
                <a:sym typeface="Calibri"/>
              </a:defRPr>
            </a:lvl2pPr>
            <a:lvl3pPr indent="-76200" marL="1143000" rtl="0" algn="l">
              <a:spcBef>
                <a:spcPts val="480"/>
              </a:spcBef>
              <a:spcAft>
                <a:spcPts val="0"/>
              </a:spcAft>
              <a:buClr>
                <a:schemeClr val="dk1"/>
              </a:buClr>
              <a:buFont typeface="Calibri"/>
              <a:buChar char="•"/>
              <a:defRPr sz="2400">
                <a:solidFill>
                  <a:schemeClr val="dk1"/>
                </a:solidFill>
                <a:latin typeface="Calibri"/>
                <a:ea typeface="Calibri"/>
                <a:cs typeface="Calibri"/>
                <a:sym typeface="Calibri"/>
              </a:defRPr>
            </a:lvl3pPr>
            <a:lvl4pPr indent="-101600" marL="1600200" rtl="0" algn="l">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4pPr>
            <a:lvl5pPr indent="-101600" marL="2057400" rtl="0" algn="l">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Calibri"/>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Calibri"/>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Calibri"/>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Calibri"/>
              <a:buChar char="•"/>
              <a:defRPr sz="2000">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7" name="Shape 47"/>
        <p:cNvGrpSpPr/>
        <p:nvPr/>
      </p:nvGrpSpPr>
      <p:grpSpPr>
        <a:xfrm>
          <a:off x="0" y="0"/>
          <a:ext cx="0" cy="0"/>
          <a:chOff x="0" y="0"/>
          <a:chExt cx="0" cy="0"/>
        </a:xfrm>
      </p:grpSpPr>
      <p:sp>
        <p:nvSpPr>
          <p:cNvPr id="48" name="Shape 48"/>
          <p:cNvSpPr txBox="1"/>
          <p:nvPr>
            <p:ph type="ctrTitle"/>
          </p:nvPr>
        </p:nvSpPr>
        <p:spPr>
          <a:xfrm>
            <a:off x="685800" y="2130425"/>
            <a:ext cx="7772400" cy="1470024"/>
          </a:xfrm>
          <a:prstGeom prst="rect">
            <a:avLst/>
          </a:prstGeom>
          <a:noFill/>
          <a:ln>
            <a:noFill/>
          </a:ln>
        </p:spPr>
        <p:txBody>
          <a:bodyPr anchorCtr="0" anchor="t" bIns="91425" lIns="91425" rIns="91425" tIns="91425"/>
          <a:lstStyle>
            <a:lvl1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1pPr>
            <a:lvl2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2pPr>
            <a:lvl3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3pPr>
            <a:lvl4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4pPr>
            <a:lvl5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5pPr>
            <a:lvl6pPr indent="0" marL="457200" marR="0" rtl="0" algn="ctr">
              <a:spcBef>
                <a:spcPts val="0"/>
              </a:spcBef>
              <a:spcAft>
                <a:spcPts val="0"/>
              </a:spcAft>
              <a:defRPr b="0" baseline="0" i="0" sz="4400" u="none" cap="none" strike="noStrike">
                <a:solidFill>
                  <a:schemeClr val="dk1"/>
                </a:solidFill>
                <a:latin typeface="Calibri"/>
                <a:ea typeface="Calibri"/>
                <a:cs typeface="Calibri"/>
                <a:sym typeface="Calibri"/>
              </a:defRPr>
            </a:lvl6pPr>
            <a:lvl7pPr indent="0" marL="914400" marR="0" rtl="0" algn="ctr">
              <a:spcBef>
                <a:spcPts val="0"/>
              </a:spcBef>
              <a:spcAft>
                <a:spcPts val="0"/>
              </a:spcAft>
              <a:defRPr b="0" baseline="0" i="0" sz="4400" u="none" cap="none" strike="noStrike">
                <a:solidFill>
                  <a:schemeClr val="dk1"/>
                </a:solidFill>
                <a:latin typeface="Calibri"/>
                <a:ea typeface="Calibri"/>
                <a:cs typeface="Calibri"/>
                <a:sym typeface="Calibri"/>
              </a:defRPr>
            </a:lvl7pPr>
            <a:lvl8pPr indent="0" marL="1371600" marR="0" rtl="0" algn="ctr">
              <a:spcBef>
                <a:spcPts val="0"/>
              </a:spcBef>
              <a:spcAft>
                <a:spcPts val="0"/>
              </a:spcAft>
              <a:defRPr b="0" baseline="0" i="0" sz="4400" u="none" cap="none" strike="noStrike">
                <a:solidFill>
                  <a:schemeClr val="dk1"/>
                </a:solidFill>
                <a:latin typeface="Calibri"/>
                <a:ea typeface="Calibri"/>
                <a:cs typeface="Calibri"/>
                <a:sym typeface="Calibri"/>
              </a:defRPr>
            </a:lvl8pPr>
            <a:lvl9pPr indent="0" marL="1828800" marR="0" rtl="0" algn="ctr">
              <a:spcBef>
                <a:spcPts val="0"/>
              </a:spcBef>
              <a:spcAft>
                <a:spcPts val="0"/>
              </a:spcAft>
              <a:defRPr b="0" baseline="0" i="0" sz="4400" u="none" cap="none" strike="noStrike">
                <a:solidFill>
                  <a:schemeClr val="dk1"/>
                </a:solidFill>
                <a:latin typeface="Calibri"/>
                <a:ea typeface="Calibri"/>
                <a:cs typeface="Calibri"/>
                <a:sym typeface="Calibri"/>
              </a:defRPr>
            </a:lvl9pPr>
          </a:lstStyle>
          <a:p/>
        </p:txBody>
      </p:sp>
      <p:sp>
        <p:nvSpPr>
          <p:cNvPr id="49" name="Shape 49"/>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rgbClr val="888888"/>
              </a:buClr>
              <a:buFont typeface="Calibri"/>
              <a:buNone/>
              <a:defRPr b="0" baseline="0" i="0" sz="3200" u="none" cap="none" strike="noStrike">
                <a:solidFill>
                  <a:srgbClr val="888888"/>
                </a:solidFill>
                <a:latin typeface="Calibri"/>
                <a:ea typeface="Calibri"/>
                <a:cs typeface="Calibri"/>
                <a:sym typeface="Calibri"/>
              </a:defRPr>
            </a:lvl1pPr>
            <a:lvl2pPr indent="0" marL="457200" marR="0" rtl="0" algn="ctr">
              <a:spcBef>
                <a:spcPts val="560"/>
              </a:spcBef>
              <a:spcAft>
                <a:spcPts val="0"/>
              </a:spcAft>
              <a:buClr>
                <a:srgbClr val="888888"/>
              </a:buClr>
              <a:buFont typeface="Calibri"/>
              <a:buNone/>
              <a:defRPr b="0" baseline="0" i="0" sz="2800" u="none" cap="none" strike="noStrike">
                <a:solidFill>
                  <a:srgbClr val="888888"/>
                </a:solidFill>
                <a:latin typeface="Calibri"/>
                <a:ea typeface="Calibri"/>
                <a:cs typeface="Calibri"/>
                <a:sym typeface="Calibri"/>
              </a:defRPr>
            </a:lvl2pPr>
            <a:lvl3pPr indent="0" marL="914400" marR="0" rtl="0" algn="ctr">
              <a:spcBef>
                <a:spcPts val="480"/>
              </a:spcBef>
              <a:spcAft>
                <a:spcPts val="0"/>
              </a:spcAft>
              <a:buClr>
                <a:srgbClr val="888888"/>
              </a:buClr>
              <a:buFont typeface="Calibri"/>
              <a:buNone/>
              <a:defRPr b="0" baseline="0" i="0" sz="2400" u="none" cap="none" strike="noStrike">
                <a:solidFill>
                  <a:srgbClr val="888888"/>
                </a:solidFill>
                <a:latin typeface="Calibri"/>
                <a:ea typeface="Calibri"/>
                <a:cs typeface="Calibri"/>
                <a:sym typeface="Calibri"/>
              </a:defRPr>
            </a:lvl3pPr>
            <a:lvl4pPr indent="0" marL="1371600" marR="0" rtl="0" algn="ctr">
              <a:spcBef>
                <a:spcPts val="400"/>
              </a:spcBef>
              <a:spcAft>
                <a:spcPts val="0"/>
              </a:spcAft>
              <a:buClr>
                <a:srgbClr val="888888"/>
              </a:buClr>
              <a:buFont typeface="Calibri"/>
              <a:buNone/>
              <a:defRPr b="0" baseline="0" i="0" sz="2000" u="none" cap="none" strike="noStrike">
                <a:solidFill>
                  <a:srgbClr val="888888"/>
                </a:solidFill>
                <a:latin typeface="Calibri"/>
                <a:ea typeface="Calibri"/>
                <a:cs typeface="Calibri"/>
                <a:sym typeface="Calibri"/>
              </a:defRPr>
            </a:lvl4pPr>
            <a:lvl5pPr indent="0" marL="1828800" marR="0" rtl="0" algn="ctr">
              <a:spcBef>
                <a:spcPts val="400"/>
              </a:spcBef>
              <a:spcAft>
                <a:spcPts val="0"/>
              </a:spcAft>
              <a:buClr>
                <a:srgbClr val="888888"/>
              </a:buClr>
              <a:buFont typeface="Calibri"/>
              <a:buNone/>
              <a:defRPr b="0" baseline="0" i="0" sz="2000" u="none" cap="none" strike="noStrike">
                <a:solidFill>
                  <a:srgbClr val="888888"/>
                </a:solidFill>
                <a:latin typeface="Calibri"/>
                <a:ea typeface="Calibri"/>
                <a:cs typeface="Calibri"/>
                <a:sym typeface="Calibri"/>
              </a:defRPr>
            </a:lvl5pPr>
            <a:lvl6pPr indent="0" marL="2286000" marR="0" rtl="0" algn="ctr">
              <a:spcBef>
                <a:spcPts val="400"/>
              </a:spcBef>
              <a:buClr>
                <a:srgbClr val="888888"/>
              </a:buClr>
              <a:buFont typeface="Calibri"/>
              <a:buNone/>
              <a:defRPr b="0" baseline="0" i="0" sz="2000" u="none" cap="none" strike="noStrike">
                <a:solidFill>
                  <a:srgbClr val="888888"/>
                </a:solidFill>
                <a:latin typeface="Calibri"/>
                <a:ea typeface="Calibri"/>
                <a:cs typeface="Calibri"/>
                <a:sym typeface="Calibri"/>
              </a:defRPr>
            </a:lvl6pPr>
            <a:lvl7pPr indent="0" marL="2743200" marR="0" rtl="0" algn="ctr">
              <a:spcBef>
                <a:spcPts val="400"/>
              </a:spcBef>
              <a:buClr>
                <a:srgbClr val="888888"/>
              </a:buClr>
              <a:buFont typeface="Calibri"/>
              <a:buNone/>
              <a:defRPr b="0" baseline="0" i="0" sz="2000" u="none" cap="none" strike="noStrike">
                <a:solidFill>
                  <a:srgbClr val="888888"/>
                </a:solidFill>
                <a:latin typeface="Calibri"/>
                <a:ea typeface="Calibri"/>
                <a:cs typeface="Calibri"/>
                <a:sym typeface="Calibri"/>
              </a:defRPr>
            </a:lvl7pPr>
            <a:lvl8pPr indent="0" marL="3200400" marR="0" rtl="0" algn="ctr">
              <a:spcBef>
                <a:spcPts val="400"/>
              </a:spcBef>
              <a:buClr>
                <a:srgbClr val="888888"/>
              </a:buClr>
              <a:buFont typeface="Calibri"/>
              <a:buNone/>
              <a:defRPr b="0" baseline="0" i="0" sz="2000" u="none" cap="none" strike="noStrike">
                <a:solidFill>
                  <a:srgbClr val="888888"/>
                </a:solidFill>
                <a:latin typeface="Calibri"/>
                <a:ea typeface="Calibri"/>
                <a:cs typeface="Calibri"/>
                <a:sym typeface="Calibri"/>
              </a:defRPr>
            </a:lvl8pPr>
            <a:lvl9pPr indent="0" marL="3657600" marR="0" rtl="0" algn="ctr">
              <a:spcBef>
                <a:spcPts val="400"/>
              </a:spcBef>
              <a:buClr>
                <a:srgbClr val="888888"/>
              </a:buClr>
              <a:buFont typeface="Calibri"/>
              <a:buNone/>
              <a:defRPr b="0" baseline="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t" bIns="91425" lIns="91425" rIns="91425" tIns="91425"/>
          <a:lstStyle>
            <a:lvl1pPr rtl="0" algn="ctr">
              <a:spcBef>
                <a:spcPts val="0"/>
              </a:spcBef>
              <a:spcAft>
                <a:spcPts val="0"/>
              </a:spcAft>
              <a:defRPr sz="4400">
                <a:solidFill>
                  <a:schemeClr val="dk1"/>
                </a:solidFill>
                <a:latin typeface="Calibri"/>
                <a:ea typeface="Calibri"/>
                <a:cs typeface="Calibri"/>
                <a:sym typeface="Calibri"/>
              </a:defRPr>
            </a:lvl1pPr>
            <a:lvl2pPr rtl="0" algn="ctr">
              <a:spcBef>
                <a:spcPts val="0"/>
              </a:spcBef>
              <a:spcAft>
                <a:spcPts val="0"/>
              </a:spcAft>
              <a:defRPr sz="4400">
                <a:solidFill>
                  <a:schemeClr val="dk1"/>
                </a:solidFill>
                <a:latin typeface="Calibri"/>
                <a:ea typeface="Calibri"/>
                <a:cs typeface="Calibri"/>
                <a:sym typeface="Calibri"/>
              </a:defRPr>
            </a:lvl2pPr>
            <a:lvl3pPr rtl="0" algn="ctr">
              <a:spcBef>
                <a:spcPts val="0"/>
              </a:spcBef>
              <a:spcAft>
                <a:spcPts val="0"/>
              </a:spcAft>
              <a:defRPr sz="4400">
                <a:solidFill>
                  <a:schemeClr val="dk1"/>
                </a:solidFill>
                <a:latin typeface="Calibri"/>
                <a:ea typeface="Calibri"/>
                <a:cs typeface="Calibri"/>
                <a:sym typeface="Calibri"/>
              </a:defRPr>
            </a:lvl3pPr>
            <a:lvl4pPr rtl="0" algn="ctr">
              <a:spcBef>
                <a:spcPts val="0"/>
              </a:spcBef>
              <a:spcAft>
                <a:spcPts val="0"/>
              </a:spcAft>
              <a:defRPr sz="4400">
                <a:solidFill>
                  <a:schemeClr val="dk1"/>
                </a:solidFill>
                <a:latin typeface="Calibri"/>
                <a:ea typeface="Calibri"/>
                <a:cs typeface="Calibri"/>
                <a:sym typeface="Calibri"/>
              </a:defRPr>
            </a:lvl4pPr>
            <a:lvl5pPr rtl="0" algn="ctr">
              <a:spcBef>
                <a:spcPts val="0"/>
              </a:spcBef>
              <a:spcAft>
                <a:spcPts val="0"/>
              </a:spcAft>
              <a:defRPr sz="4400">
                <a:solidFill>
                  <a:schemeClr val="dk1"/>
                </a:solidFill>
                <a:latin typeface="Calibri"/>
                <a:ea typeface="Calibri"/>
                <a:cs typeface="Calibri"/>
                <a:sym typeface="Calibri"/>
              </a:defRPr>
            </a:lvl5pPr>
            <a:lvl6pPr marL="457200" rtl="0" algn="ctr">
              <a:spcBef>
                <a:spcPts val="0"/>
              </a:spcBef>
              <a:spcAft>
                <a:spcPts val="0"/>
              </a:spcAft>
              <a:defRPr sz="4400">
                <a:solidFill>
                  <a:schemeClr val="dk1"/>
                </a:solidFill>
                <a:latin typeface="Calibri"/>
                <a:ea typeface="Calibri"/>
                <a:cs typeface="Calibri"/>
                <a:sym typeface="Calibri"/>
              </a:defRPr>
            </a:lvl6pPr>
            <a:lvl7pPr marL="914400" rtl="0" algn="ctr">
              <a:spcBef>
                <a:spcPts val="0"/>
              </a:spcBef>
              <a:spcAft>
                <a:spcPts val="0"/>
              </a:spcAft>
              <a:defRPr sz="4400">
                <a:solidFill>
                  <a:schemeClr val="dk1"/>
                </a:solidFill>
                <a:latin typeface="Calibri"/>
                <a:ea typeface="Calibri"/>
                <a:cs typeface="Calibri"/>
                <a:sym typeface="Calibri"/>
              </a:defRPr>
            </a:lvl7pPr>
            <a:lvl8pPr marL="1371600" rtl="0" algn="ctr">
              <a:spcBef>
                <a:spcPts val="0"/>
              </a:spcBef>
              <a:spcAft>
                <a:spcPts val="0"/>
              </a:spcAft>
              <a:defRPr sz="4400">
                <a:solidFill>
                  <a:schemeClr val="dk1"/>
                </a:solidFill>
                <a:latin typeface="Calibri"/>
                <a:ea typeface="Calibri"/>
                <a:cs typeface="Calibri"/>
                <a:sym typeface="Calibri"/>
              </a:defRPr>
            </a:lvl8pPr>
            <a:lvl9pPr marL="1828800" rtl="0" algn="ctr">
              <a:spcBef>
                <a:spcPts val="0"/>
              </a:spcBef>
              <a:spcAft>
                <a:spcPts val="0"/>
              </a:spcAft>
              <a:defRPr sz="4400">
                <a:solidFill>
                  <a:schemeClr val="dk1"/>
                </a:solidFill>
                <a:latin typeface="Calibri"/>
                <a:ea typeface="Calibri"/>
                <a:cs typeface="Calibri"/>
                <a:sym typeface="Calibri"/>
              </a:defRPr>
            </a:lvl9pPr>
          </a:lstStyle>
          <a:p/>
        </p:txBody>
      </p:sp>
      <p:sp>
        <p:nvSpPr>
          <p:cNvPr id="19" name="Shape 19"/>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sz="3200">
                <a:solidFill>
                  <a:schemeClr val="dk1"/>
                </a:solidFill>
                <a:latin typeface="Calibri"/>
                <a:ea typeface="Calibri"/>
                <a:cs typeface="Calibri"/>
                <a:sym typeface="Calibri"/>
              </a:defRPr>
            </a:lvl1pPr>
            <a:lvl2pPr indent="-107950" marL="742950" rtl="0" algn="l">
              <a:spcBef>
                <a:spcPts val="560"/>
              </a:spcBef>
              <a:spcAft>
                <a:spcPts val="0"/>
              </a:spcAft>
              <a:buClr>
                <a:schemeClr val="dk1"/>
              </a:buClr>
              <a:buFont typeface="Calibri"/>
              <a:buChar char="–"/>
              <a:defRPr sz="2800">
                <a:solidFill>
                  <a:schemeClr val="dk1"/>
                </a:solidFill>
                <a:latin typeface="Calibri"/>
                <a:ea typeface="Calibri"/>
                <a:cs typeface="Calibri"/>
                <a:sym typeface="Calibri"/>
              </a:defRPr>
            </a:lvl2pPr>
            <a:lvl3pPr indent="-76200" marL="1143000" rtl="0" algn="l">
              <a:spcBef>
                <a:spcPts val="480"/>
              </a:spcBef>
              <a:spcAft>
                <a:spcPts val="0"/>
              </a:spcAft>
              <a:buClr>
                <a:schemeClr val="dk1"/>
              </a:buClr>
              <a:buFont typeface="Calibri"/>
              <a:buChar char="•"/>
              <a:defRPr sz="2400">
                <a:solidFill>
                  <a:schemeClr val="dk1"/>
                </a:solidFill>
                <a:latin typeface="Calibri"/>
                <a:ea typeface="Calibri"/>
                <a:cs typeface="Calibri"/>
                <a:sym typeface="Calibri"/>
              </a:defRPr>
            </a:lvl3pPr>
            <a:lvl4pPr indent="-101600" marL="1600200" rtl="0" algn="l">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4pPr>
            <a:lvl5pPr indent="-101600" marL="2057400" rtl="0" algn="l">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Calibri"/>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Calibri"/>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Calibri"/>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Calibri"/>
              <a:buChar char="•"/>
              <a:defRPr sz="2000">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0" name="Shape 20"/>
        <p:cNvGrpSpPr/>
        <p:nvPr/>
      </p:nvGrpSpPr>
      <p:grpSpPr>
        <a:xfrm>
          <a:off x="0" y="0"/>
          <a:ext cx="0" cy="0"/>
          <a:chOff x="0" y="0"/>
          <a:chExt cx="0" cy="0"/>
        </a:xfrm>
      </p:grpSpPr>
      <p:sp>
        <p:nvSpPr>
          <p:cNvPr id="21" name="Shape 21"/>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b="1" sz="200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marL="0" marR="0" rtl="0" algn="l">
              <a:spcBef>
                <a:spcPts val="0"/>
              </a:spcBef>
              <a:buClr>
                <a:srgbClr val="898989"/>
              </a:buClr>
              <a:buFont typeface="Calibri"/>
              <a:buNone/>
              <a:defRPr b="0" baseline="0" i="0" sz="3200" u="none" cap="none" strike="noStrike">
                <a:solidFill>
                  <a:srgbClr val="898989"/>
                </a:solidFill>
                <a:latin typeface="Calibri"/>
                <a:ea typeface="Calibri"/>
                <a:cs typeface="Calibri"/>
                <a:sym typeface="Calibri"/>
              </a:defRPr>
            </a:lvl1pPr>
            <a:lvl2pPr indent="0" marL="457200" marR="0" rtl="0" algn="l">
              <a:spcBef>
                <a:spcPts val="0"/>
              </a:spcBef>
              <a:buFont typeface="Arial"/>
              <a:buNone/>
              <a:defRPr b="0" baseline="0" i="0" sz="2800" u="none" cap="none" strike="noStrike"/>
            </a:lvl2pPr>
            <a:lvl3pPr indent="0" marL="914400" marR="0" rtl="0" algn="l">
              <a:spcBef>
                <a:spcPts val="0"/>
              </a:spcBef>
              <a:buFont typeface="Arial"/>
              <a:buNone/>
              <a:defRPr b="0" baseline="0" i="0" sz="2400" u="none" cap="none" strike="noStrike"/>
            </a:lvl3pPr>
            <a:lvl4pPr indent="0" marL="1371600" marR="0" rtl="0" algn="l">
              <a:spcBef>
                <a:spcPts val="0"/>
              </a:spcBef>
              <a:buFont typeface="Arial"/>
              <a:buNone/>
              <a:defRPr b="0" baseline="0" i="0" sz="2000" u="none" cap="none" strike="noStrike"/>
            </a:lvl4pPr>
            <a:lvl5pPr indent="0" marL="1828800" marR="0" rtl="0" algn="l">
              <a:spcBef>
                <a:spcPts val="0"/>
              </a:spcBef>
              <a:buFont typeface="Arial"/>
              <a:buNone/>
              <a:defRPr b="0" baseline="0" i="0" sz="2000" u="none" cap="none" strike="noStrike"/>
            </a:lvl5pPr>
            <a:lvl6pPr indent="0" marL="2286000" marR="0" rtl="0" algn="l">
              <a:spcBef>
                <a:spcPts val="0"/>
              </a:spcBef>
              <a:buFont typeface="Arial"/>
              <a:buNone/>
              <a:defRPr b="0" baseline="0" i="0" sz="2000" u="none" cap="none" strike="noStrike"/>
            </a:lvl6pPr>
            <a:lvl7pPr indent="0" marL="2743200" marR="0" rtl="0" algn="l">
              <a:spcBef>
                <a:spcPts val="0"/>
              </a:spcBef>
              <a:buFont typeface="Arial"/>
              <a:buNone/>
              <a:defRPr b="0" baseline="0" i="0" sz="2000" u="none" cap="none" strike="noStrike"/>
            </a:lvl7pPr>
            <a:lvl8pPr indent="0" marL="3200400" marR="0" rtl="0" algn="l">
              <a:spcBef>
                <a:spcPts val="0"/>
              </a:spcBef>
              <a:buFont typeface="Arial"/>
              <a:buNone/>
              <a:defRPr b="0" baseline="0" i="0" sz="2000" u="none" cap="none" strike="noStrike"/>
            </a:lvl8pPr>
            <a:lvl9pPr indent="0" marL="3657600" marR="0" rtl="0" algn="l">
              <a:spcBef>
                <a:spcPts val="0"/>
              </a:spcBef>
              <a:buFont typeface="Arial"/>
              <a:buNone/>
              <a:defRPr b="0" baseline="0" i="0" sz="2000" u="none" cap="none" strike="noStrike"/>
            </a:lvl9pPr>
          </a:lstStyle>
          <a:p/>
        </p:txBody>
      </p:sp>
      <p:sp>
        <p:nvSpPr>
          <p:cNvPr id="23" name="Shape 2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sz="1400"/>
            </a:lvl1pPr>
            <a:lvl2pPr indent="0" marL="457200" rtl="0">
              <a:spcBef>
                <a:spcPts val="0"/>
              </a:spcBef>
              <a:buFont typeface="Calibri"/>
              <a:buNone/>
              <a:defRPr sz="1200"/>
            </a:lvl2pPr>
            <a:lvl3pPr indent="0" marL="914400" rtl="0">
              <a:spcBef>
                <a:spcPts val="0"/>
              </a:spcBef>
              <a:buFont typeface="Calibri"/>
              <a:buNone/>
              <a:defRPr sz="1000"/>
            </a:lvl3pPr>
            <a:lvl4pPr indent="0" marL="1371600" rtl="0">
              <a:spcBef>
                <a:spcPts val="0"/>
              </a:spcBef>
              <a:buFont typeface="Calibri"/>
              <a:buNone/>
              <a:defRPr sz="900"/>
            </a:lvl4pPr>
            <a:lvl5pPr indent="0" marL="1828800" rtl="0">
              <a:spcBef>
                <a:spcPts val="0"/>
              </a:spcBef>
              <a:buFont typeface="Calibri"/>
              <a:buNone/>
              <a:defRPr sz="900"/>
            </a:lvl5pPr>
            <a:lvl6pPr indent="0" marL="2286000" rtl="0">
              <a:spcBef>
                <a:spcPts val="0"/>
              </a:spcBef>
              <a:buFont typeface="Calibri"/>
              <a:buNone/>
              <a:defRPr sz="900"/>
            </a:lvl6pPr>
            <a:lvl7pPr indent="0" marL="2743200" rtl="0">
              <a:spcBef>
                <a:spcPts val="0"/>
              </a:spcBef>
              <a:buFont typeface="Calibri"/>
              <a:buNone/>
              <a:defRPr sz="900"/>
            </a:lvl7pPr>
            <a:lvl8pPr indent="0" marL="3200400" rtl="0">
              <a:spcBef>
                <a:spcPts val="0"/>
              </a:spcBef>
              <a:buFont typeface="Calibri"/>
              <a:buNone/>
              <a:defRPr sz="900"/>
            </a:lvl8pPr>
            <a:lvl9pPr indent="0" marL="3657600" rtl="0">
              <a:spcBef>
                <a:spcPts val="0"/>
              </a:spcBef>
              <a:buFont typeface="Calibri"/>
              <a:buNone/>
              <a:defRPr sz="9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4" name="Shape 24"/>
        <p:cNvGrpSpPr/>
        <p:nvPr/>
      </p:nvGrpSpPr>
      <p:grpSpPr>
        <a:xfrm>
          <a:off x="0" y="0"/>
          <a:ext cx="0" cy="0"/>
          <a:chOff x="0" y="0"/>
          <a:chExt cx="0" cy="0"/>
        </a:xfrm>
      </p:grpSpPr>
      <p:sp>
        <p:nvSpPr>
          <p:cNvPr id="25" name="Shape 25"/>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b="1" sz="200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27" name="Shape 2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sz="1400"/>
            </a:lvl1pPr>
            <a:lvl2pPr indent="0" marL="457200" rtl="0">
              <a:spcBef>
                <a:spcPts val="0"/>
              </a:spcBef>
              <a:buFont typeface="Calibri"/>
              <a:buNone/>
              <a:defRPr sz="1200"/>
            </a:lvl2pPr>
            <a:lvl3pPr indent="0" marL="914400" rtl="0">
              <a:spcBef>
                <a:spcPts val="0"/>
              </a:spcBef>
              <a:buFont typeface="Calibri"/>
              <a:buNone/>
              <a:defRPr sz="1000"/>
            </a:lvl3pPr>
            <a:lvl4pPr indent="0" marL="1371600" rtl="0">
              <a:spcBef>
                <a:spcPts val="0"/>
              </a:spcBef>
              <a:buFont typeface="Calibri"/>
              <a:buNone/>
              <a:defRPr sz="900"/>
            </a:lvl4pPr>
            <a:lvl5pPr indent="0" marL="1828800" rtl="0">
              <a:spcBef>
                <a:spcPts val="0"/>
              </a:spcBef>
              <a:buFont typeface="Calibri"/>
              <a:buNone/>
              <a:defRPr sz="900"/>
            </a:lvl5pPr>
            <a:lvl6pPr indent="0" marL="2286000" rtl="0">
              <a:spcBef>
                <a:spcPts val="0"/>
              </a:spcBef>
              <a:buFont typeface="Calibri"/>
              <a:buNone/>
              <a:defRPr sz="900"/>
            </a:lvl6pPr>
            <a:lvl7pPr indent="0" marL="2743200" rtl="0">
              <a:spcBef>
                <a:spcPts val="0"/>
              </a:spcBef>
              <a:buFont typeface="Calibri"/>
              <a:buNone/>
              <a:defRPr sz="900"/>
            </a:lvl7pPr>
            <a:lvl8pPr indent="0" marL="3200400" rtl="0">
              <a:spcBef>
                <a:spcPts val="0"/>
              </a:spcBef>
              <a:buFont typeface="Calibri"/>
              <a:buNone/>
              <a:defRPr sz="900"/>
            </a:lvl8pPr>
            <a:lvl9pPr indent="0" marL="3657600" rtl="0">
              <a:spcBef>
                <a:spcPts val="0"/>
              </a:spcBef>
              <a:buFont typeface="Calibri"/>
              <a:buNone/>
              <a:defRPr sz="9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t" bIns="91425" lIns="91425" rIns="91425" tIns="91425"/>
          <a:lstStyle>
            <a:lvl1pPr rtl="0" algn="ctr">
              <a:spcBef>
                <a:spcPts val="0"/>
              </a:spcBef>
              <a:spcAft>
                <a:spcPts val="0"/>
              </a:spcAft>
              <a:defRPr sz="4400">
                <a:solidFill>
                  <a:schemeClr val="dk1"/>
                </a:solidFill>
                <a:latin typeface="Calibri"/>
                <a:ea typeface="Calibri"/>
                <a:cs typeface="Calibri"/>
                <a:sym typeface="Calibri"/>
              </a:defRPr>
            </a:lvl1pPr>
            <a:lvl2pPr rtl="0" algn="ctr">
              <a:spcBef>
                <a:spcPts val="0"/>
              </a:spcBef>
              <a:spcAft>
                <a:spcPts val="0"/>
              </a:spcAft>
              <a:defRPr sz="4400">
                <a:solidFill>
                  <a:schemeClr val="dk1"/>
                </a:solidFill>
                <a:latin typeface="Calibri"/>
                <a:ea typeface="Calibri"/>
                <a:cs typeface="Calibri"/>
                <a:sym typeface="Calibri"/>
              </a:defRPr>
            </a:lvl2pPr>
            <a:lvl3pPr rtl="0" algn="ctr">
              <a:spcBef>
                <a:spcPts val="0"/>
              </a:spcBef>
              <a:spcAft>
                <a:spcPts val="0"/>
              </a:spcAft>
              <a:defRPr sz="4400">
                <a:solidFill>
                  <a:schemeClr val="dk1"/>
                </a:solidFill>
                <a:latin typeface="Calibri"/>
                <a:ea typeface="Calibri"/>
                <a:cs typeface="Calibri"/>
                <a:sym typeface="Calibri"/>
              </a:defRPr>
            </a:lvl3pPr>
            <a:lvl4pPr rtl="0" algn="ctr">
              <a:spcBef>
                <a:spcPts val="0"/>
              </a:spcBef>
              <a:spcAft>
                <a:spcPts val="0"/>
              </a:spcAft>
              <a:defRPr sz="4400">
                <a:solidFill>
                  <a:schemeClr val="dk1"/>
                </a:solidFill>
                <a:latin typeface="Calibri"/>
                <a:ea typeface="Calibri"/>
                <a:cs typeface="Calibri"/>
                <a:sym typeface="Calibri"/>
              </a:defRPr>
            </a:lvl4pPr>
            <a:lvl5pPr rtl="0" algn="ctr">
              <a:spcBef>
                <a:spcPts val="0"/>
              </a:spcBef>
              <a:spcAft>
                <a:spcPts val="0"/>
              </a:spcAft>
              <a:defRPr sz="4400">
                <a:solidFill>
                  <a:schemeClr val="dk1"/>
                </a:solidFill>
                <a:latin typeface="Calibri"/>
                <a:ea typeface="Calibri"/>
                <a:cs typeface="Calibri"/>
                <a:sym typeface="Calibri"/>
              </a:defRPr>
            </a:lvl5pPr>
            <a:lvl6pPr marL="457200" rtl="0" algn="ctr">
              <a:spcBef>
                <a:spcPts val="0"/>
              </a:spcBef>
              <a:spcAft>
                <a:spcPts val="0"/>
              </a:spcAft>
              <a:defRPr sz="4400">
                <a:solidFill>
                  <a:schemeClr val="dk1"/>
                </a:solidFill>
                <a:latin typeface="Calibri"/>
                <a:ea typeface="Calibri"/>
                <a:cs typeface="Calibri"/>
                <a:sym typeface="Calibri"/>
              </a:defRPr>
            </a:lvl6pPr>
            <a:lvl7pPr marL="914400" rtl="0" algn="ctr">
              <a:spcBef>
                <a:spcPts val="0"/>
              </a:spcBef>
              <a:spcAft>
                <a:spcPts val="0"/>
              </a:spcAft>
              <a:defRPr sz="4400">
                <a:solidFill>
                  <a:schemeClr val="dk1"/>
                </a:solidFill>
                <a:latin typeface="Calibri"/>
                <a:ea typeface="Calibri"/>
                <a:cs typeface="Calibri"/>
                <a:sym typeface="Calibri"/>
              </a:defRPr>
            </a:lvl7pPr>
            <a:lvl8pPr marL="1371600" rtl="0" algn="ctr">
              <a:spcBef>
                <a:spcPts val="0"/>
              </a:spcBef>
              <a:spcAft>
                <a:spcPts val="0"/>
              </a:spcAft>
              <a:defRPr sz="4400">
                <a:solidFill>
                  <a:schemeClr val="dk1"/>
                </a:solidFill>
                <a:latin typeface="Calibri"/>
                <a:ea typeface="Calibri"/>
                <a:cs typeface="Calibri"/>
                <a:sym typeface="Calibri"/>
              </a:defRPr>
            </a:lvl8pPr>
            <a:lvl9pPr marL="1828800" rtl="0" algn="ctr">
              <a:spcBef>
                <a:spcPts val="0"/>
              </a:spcBef>
              <a:spcAft>
                <a:spcPts val="0"/>
              </a:spcAft>
              <a:defRPr sz="4400">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1" name="Shape 31"/>
        <p:cNvGrpSpPr/>
        <p:nvPr/>
      </p:nvGrpSpPr>
      <p:grpSpPr>
        <a:xfrm>
          <a:off x="0" y="0"/>
          <a:ext cx="0" cy="0"/>
          <a:chOff x="0" y="0"/>
          <a:chExt cx="0" cy="0"/>
        </a:xfrm>
      </p:grpSpPr>
      <p:sp>
        <p:nvSpPr>
          <p:cNvPr id="32" name="Shape 32"/>
          <p:cNvSpPr txBox="1"/>
          <p:nvPr>
            <p:ph type="title"/>
          </p:nvPr>
        </p:nvSpPr>
        <p:spPr>
          <a:xfrm>
            <a:off x="457200" y="274637"/>
            <a:ext cx="8229600" cy="1143000"/>
          </a:xfrm>
          <a:prstGeom prst="rect">
            <a:avLst/>
          </a:prstGeom>
          <a:noFill/>
          <a:ln>
            <a:noFill/>
          </a:ln>
        </p:spPr>
        <p:txBody>
          <a:bodyPr anchorCtr="0" anchor="t" bIns="91425" lIns="91425" rIns="91425" tIns="91425"/>
          <a:lstStyle>
            <a:lvl1pP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3" name="Shape 33"/>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b="1" sz="2400"/>
            </a:lvl1pPr>
            <a:lvl2pPr indent="0" marL="457200" rtl="0">
              <a:spcBef>
                <a:spcPts val="0"/>
              </a:spcBef>
              <a:buFont typeface="Calibri"/>
              <a:buNone/>
              <a:defRPr b="1" sz="2000"/>
            </a:lvl2pPr>
            <a:lvl3pPr indent="0" marL="914400" rtl="0">
              <a:spcBef>
                <a:spcPts val="0"/>
              </a:spcBef>
              <a:buFont typeface="Calibri"/>
              <a:buNone/>
              <a:defRPr b="1" sz="1800"/>
            </a:lvl3pPr>
            <a:lvl4pPr indent="0" marL="1371600" rtl="0">
              <a:spcBef>
                <a:spcPts val="0"/>
              </a:spcBef>
              <a:buFont typeface="Calibri"/>
              <a:buNone/>
              <a:defRPr b="1" sz="1600"/>
            </a:lvl4pPr>
            <a:lvl5pPr indent="0" marL="1828800" rtl="0">
              <a:spcBef>
                <a:spcPts val="0"/>
              </a:spcBef>
              <a:buFont typeface="Calibri"/>
              <a:buNone/>
              <a:defRPr b="1" sz="1600"/>
            </a:lvl5pPr>
            <a:lvl6pPr indent="0" marL="2286000" rtl="0">
              <a:spcBef>
                <a:spcPts val="0"/>
              </a:spcBef>
              <a:buFont typeface="Calibri"/>
              <a:buNone/>
              <a:defRPr b="1" sz="1600"/>
            </a:lvl6pPr>
            <a:lvl7pPr indent="0" marL="2743200" rtl="0">
              <a:spcBef>
                <a:spcPts val="0"/>
              </a:spcBef>
              <a:buFont typeface="Calibri"/>
              <a:buNone/>
              <a:defRPr b="1" sz="1600"/>
            </a:lvl7pPr>
            <a:lvl8pPr indent="0" marL="3200400" rtl="0">
              <a:spcBef>
                <a:spcPts val="0"/>
              </a:spcBef>
              <a:buFont typeface="Calibri"/>
              <a:buNone/>
              <a:defRPr b="1" sz="1600"/>
            </a:lvl8pPr>
            <a:lvl9pPr indent="0" marL="3657600" rtl="0">
              <a:spcBef>
                <a:spcPts val="0"/>
              </a:spcBef>
              <a:buFont typeface="Calibri"/>
              <a:buNone/>
              <a:defRPr b="1" sz="1600"/>
            </a:lvl9pPr>
          </a:lstStyle>
          <a:p/>
        </p:txBody>
      </p:sp>
      <p:sp>
        <p:nvSpPr>
          <p:cNvPr id="34" name="Shape 34"/>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35" name="Shape 35"/>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b="1" sz="2400"/>
            </a:lvl1pPr>
            <a:lvl2pPr indent="0" marL="457200" rtl="0">
              <a:spcBef>
                <a:spcPts val="0"/>
              </a:spcBef>
              <a:buFont typeface="Calibri"/>
              <a:buNone/>
              <a:defRPr b="1" sz="2000"/>
            </a:lvl2pPr>
            <a:lvl3pPr indent="0" marL="914400" rtl="0">
              <a:spcBef>
                <a:spcPts val="0"/>
              </a:spcBef>
              <a:buFont typeface="Calibri"/>
              <a:buNone/>
              <a:defRPr b="1" sz="1800"/>
            </a:lvl3pPr>
            <a:lvl4pPr indent="0" marL="1371600" rtl="0">
              <a:spcBef>
                <a:spcPts val="0"/>
              </a:spcBef>
              <a:buFont typeface="Calibri"/>
              <a:buNone/>
              <a:defRPr b="1" sz="1600"/>
            </a:lvl4pPr>
            <a:lvl5pPr indent="0" marL="1828800" rtl="0">
              <a:spcBef>
                <a:spcPts val="0"/>
              </a:spcBef>
              <a:buFont typeface="Calibri"/>
              <a:buNone/>
              <a:defRPr b="1" sz="1600"/>
            </a:lvl5pPr>
            <a:lvl6pPr indent="0" marL="2286000" rtl="0">
              <a:spcBef>
                <a:spcPts val="0"/>
              </a:spcBef>
              <a:buFont typeface="Calibri"/>
              <a:buNone/>
              <a:defRPr b="1" sz="1600"/>
            </a:lvl6pPr>
            <a:lvl7pPr indent="0" marL="2743200" rtl="0">
              <a:spcBef>
                <a:spcPts val="0"/>
              </a:spcBef>
              <a:buFont typeface="Calibri"/>
              <a:buNone/>
              <a:defRPr b="1" sz="1600"/>
            </a:lvl7pPr>
            <a:lvl8pPr indent="0" marL="3200400" rtl="0">
              <a:spcBef>
                <a:spcPts val="0"/>
              </a:spcBef>
              <a:buFont typeface="Calibri"/>
              <a:buNone/>
              <a:defRPr b="1" sz="1600"/>
            </a:lvl8pPr>
            <a:lvl9pPr indent="0" marL="3657600" rtl="0">
              <a:spcBef>
                <a:spcPts val="0"/>
              </a:spcBef>
              <a:buFont typeface="Calibri"/>
              <a:buNone/>
              <a:defRPr b="1" sz="1600"/>
            </a:lvl9pPr>
          </a:lstStyle>
          <a:p/>
        </p:txBody>
      </p:sp>
      <p:sp>
        <p:nvSpPr>
          <p:cNvPr id="36" name="Shape 36"/>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t" bIns="91425" lIns="91425" rIns="91425" tIns="91425"/>
          <a:lstStyle>
            <a:lvl1pPr rtl="0" algn="ctr">
              <a:spcBef>
                <a:spcPts val="0"/>
              </a:spcBef>
              <a:spcAft>
                <a:spcPts val="0"/>
              </a:spcAft>
              <a:defRPr sz="4400">
                <a:solidFill>
                  <a:schemeClr val="dk1"/>
                </a:solidFill>
                <a:latin typeface="Calibri"/>
                <a:ea typeface="Calibri"/>
                <a:cs typeface="Calibri"/>
                <a:sym typeface="Calibri"/>
              </a:defRPr>
            </a:lvl1pPr>
            <a:lvl2pPr rtl="0" algn="ctr">
              <a:spcBef>
                <a:spcPts val="0"/>
              </a:spcBef>
              <a:spcAft>
                <a:spcPts val="0"/>
              </a:spcAft>
              <a:defRPr sz="4400">
                <a:solidFill>
                  <a:schemeClr val="dk1"/>
                </a:solidFill>
                <a:latin typeface="Calibri"/>
                <a:ea typeface="Calibri"/>
                <a:cs typeface="Calibri"/>
                <a:sym typeface="Calibri"/>
              </a:defRPr>
            </a:lvl2pPr>
            <a:lvl3pPr rtl="0" algn="ctr">
              <a:spcBef>
                <a:spcPts val="0"/>
              </a:spcBef>
              <a:spcAft>
                <a:spcPts val="0"/>
              </a:spcAft>
              <a:defRPr sz="4400">
                <a:solidFill>
                  <a:schemeClr val="dk1"/>
                </a:solidFill>
                <a:latin typeface="Calibri"/>
                <a:ea typeface="Calibri"/>
                <a:cs typeface="Calibri"/>
                <a:sym typeface="Calibri"/>
              </a:defRPr>
            </a:lvl3pPr>
            <a:lvl4pPr rtl="0" algn="ctr">
              <a:spcBef>
                <a:spcPts val="0"/>
              </a:spcBef>
              <a:spcAft>
                <a:spcPts val="0"/>
              </a:spcAft>
              <a:defRPr sz="4400">
                <a:solidFill>
                  <a:schemeClr val="dk1"/>
                </a:solidFill>
                <a:latin typeface="Calibri"/>
                <a:ea typeface="Calibri"/>
                <a:cs typeface="Calibri"/>
                <a:sym typeface="Calibri"/>
              </a:defRPr>
            </a:lvl4pPr>
            <a:lvl5pPr rtl="0" algn="ctr">
              <a:spcBef>
                <a:spcPts val="0"/>
              </a:spcBef>
              <a:spcAft>
                <a:spcPts val="0"/>
              </a:spcAft>
              <a:defRPr sz="4400">
                <a:solidFill>
                  <a:schemeClr val="dk1"/>
                </a:solidFill>
                <a:latin typeface="Calibri"/>
                <a:ea typeface="Calibri"/>
                <a:cs typeface="Calibri"/>
                <a:sym typeface="Calibri"/>
              </a:defRPr>
            </a:lvl5pPr>
            <a:lvl6pPr marL="457200" rtl="0" algn="ctr">
              <a:spcBef>
                <a:spcPts val="0"/>
              </a:spcBef>
              <a:spcAft>
                <a:spcPts val="0"/>
              </a:spcAft>
              <a:defRPr sz="4400">
                <a:solidFill>
                  <a:schemeClr val="dk1"/>
                </a:solidFill>
                <a:latin typeface="Calibri"/>
                <a:ea typeface="Calibri"/>
                <a:cs typeface="Calibri"/>
                <a:sym typeface="Calibri"/>
              </a:defRPr>
            </a:lvl6pPr>
            <a:lvl7pPr marL="914400" rtl="0" algn="ctr">
              <a:spcBef>
                <a:spcPts val="0"/>
              </a:spcBef>
              <a:spcAft>
                <a:spcPts val="0"/>
              </a:spcAft>
              <a:defRPr sz="4400">
                <a:solidFill>
                  <a:schemeClr val="dk1"/>
                </a:solidFill>
                <a:latin typeface="Calibri"/>
                <a:ea typeface="Calibri"/>
                <a:cs typeface="Calibri"/>
                <a:sym typeface="Calibri"/>
              </a:defRPr>
            </a:lvl7pPr>
            <a:lvl8pPr marL="1371600" rtl="0" algn="ctr">
              <a:spcBef>
                <a:spcPts val="0"/>
              </a:spcBef>
              <a:spcAft>
                <a:spcPts val="0"/>
              </a:spcAft>
              <a:defRPr sz="4400">
                <a:solidFill>
                  <a:schemeClr val="dk1"/>
                </a:solidFill>
                <a:latin typeface="Calibri"/>
                <a:ea typeface="Calibri"/>
                <a:cs typeface="Calibri"/>
                <a:sym typeface="Calibri"/>
              </a:defRPr>
            </a:lvl8pPr>
            <a:lvl9pPr marL="1828800" rtl="0" algn="ctr">
              <a:spcBef>
                <a:spcPts val="0"/>
              </a:spcBef>
              <a:spcAft>
                <a:spcPts val="0"/>
              </a:spcAft>
              <a:defRPr sz="4400">
                <a:solidFill>
                  <a:schemeClr val="dk1"/>
                </a:solidFill>
                <a:latin typeface="Calibri"/>
                <a:ea typeface="Calibri"/>
                <a:cs typeface="Calibri"/>
                <a:sym typeface="Calibri"/>
              </a:defRPr>
            </a:lvl9pPr>
          </a:lstStyle>
          <a:p/>
        </p:txBody>
      </p:sp>
      <p:sp>
        <p:nvSpPr>
          <p:cNvPr id="39" name="Shape 3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40" name="Shape 4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1" name="Shape 41"/>
        <p:cNvGrpSpPr/>
        <p:nvPr/>
      </p:nvGrpSpPr>
      <p:grpSpPr>
        <a:xfrm>
          <a:off x="0" y="0"/>
          <a:ext cx="0" cy="0"/>
          <a:chOff x="0" y="0"/>
          <a:chExt cx="0" cy="0"/>
        </a:xfrm>
      </p:grpSpPr>
      <p:sp>
        <p:nvSpPr>
          <p:cNvPr id="42" name="Shape 42"/>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b="1" sz="4000" cap="small"/>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3" name="Shape 4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sz="2000">
                <a:solidFill>
                  <a:srgbClr val="888888"/>
                </a:solidFill>
              </a:defRPr>
            </a:lvl1pPr>
            <a:lvl2pPr indent="0" marL="457200" rtl="0">
              <a:spcBef>
                <a:spcPts val="0"/>
              </a:spcBef>
              <a:buClr>
                <a:srgbClr val="888888"/>
              </a:buClr>
              <a:buFont typeface="Calibri"/>
              <a:buNone/>
              <a:defRPr sz="1800">
                <a:solidFill>
                  <a:srgbClr val="888888"/>
                </a:solidFill>
              </a:defRPr>
            </a:lvl2pPr>
            <a:lvl3pPr indent="0" marL="914400" rtl="0">
              <a:spcBef>
                <a:spcPts val="0"/>
              </a:spcBef>
              <a:buClr>
                <a:srgbClr val="888888"/>
              </a:buClr>
              <a:buFont typeface="Calibri"/>
              <a:buNone/>
              <a:defRPr sz="1600">
                <a:solidFill>
                  <a:srgbClr val="888888"/>
                </a:solidFill>
              </a:defRPr>
            </a:lvl3pPr>
            <a:lvl4pPr indent="0" marL="1371600" rtl="0">
              <a:spcBef>
                <a:spcPts val="0"/>
              </a:spcBef>
              <a:buClr>
                <a:srgbClr val="888888"/>
              </a:buClr>
              <a:buFont typeface="Calibri"/>
              <a:buNone/>
              <a:defRPr sz="1400">
                <a:solidFill>
                  <a:srgbClr val="888888"/>
                </a:solidFill>
              </a:defRPr>
            </a:lvl4pPr>
            <a:lvl5pPr indent="0" marL="1828800" rtl="0">
              <a:spcBef>
                <a:spcPts val="0"/>
              </a:spcBef>
              <a:buClr>
                <a:srgbClr val="888888"/>
              </a:buClr>
              <a:buFont typeface="Calibri"/>
              <a:buNone/>
              <a:defRPr sz="1400">
                <a:solidFill>
                  <a:srgbClr val="888888"/>
                </a:solidFill>
              </a:defRPr>
            </a:lvl5pPr>
            <a:lvl6pPr indent="0" marL="2286000" rtl="0">
              <a:spcBef>
                <a:spcPts val="0"/>
              </a:spcBef>
              <a:buClr>
                <a:srgbClr val="888888"/>
              </a:buClr>
              <a:buFont typeface="Calibri"/>
              <a:buNone/>
              <a:defRPr sz="1400">
                <a:solidFill>
                  <a:srgbClr val="888888"/>
                </a:solidFill>
              </a:defRPr>
            </a:lvl6pPr>
            <a:lvl7pPr indent="0" marL="2743200" rtl="0">
              <a:spcBef>
                <a:spcPts val="0"/>
              </a:spcBef>
              <a:buClr>
                <a:srgbClr val="888888"/>
              </a:buClr>
              <a:buFont typeface="Calibri"/>
              <a:buNone/>
              <a:defRPr sz="1400">
                <a:solidFill>
                  <a:srgbClr val="888888"/>
                </a:solidFill>
              </a:defRPr>
            </a:lvl7pPr>
            <a:lvl8pPr indent="0" marL="3200400" rtl="0">
              <a:spcBef>
                <a:spcPts val="0"/>
              </a:spcBef>
              <a:buClr>
                <a:srgbClr val="888888"/>
              </a:buClr>
              <a:buFont typeface="Calibri"/>
              <a:buNone/>
              <a:defRPr sz="1400">
                <a:solidFill>
                  <a:srgbClr val="888888"/>
                </a:solidFill>
              </a:defRPr>
            </a:lvl8pPr>
            <a:lvl9pPr indent="0" marL="3657600" rtl="0">
              <a:spcBef>
                <a:spcPts val="0"/>
              </a:spcBef>
              <a:buClr>
                <a:srgbClr val="888888"/>
              </a:buClr>
              <a:buFont typeface="Calibri"/>
              <a:buNone/>
              <a:defRPr sz="1400">
                <a:solidFill>
                  <a:srgbClr val="88888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2" Type="http://schemas.openxmlformats.org/officeDocument/2006/relationships/theme" Target="../theme/theme3.xml"/><Relationship Id="rId2" Type="http://schemas.openxmlformats.org/officeDocument/2006/relationships/slideLayout" Target="../slideLayouts/slideLayout2.xml"/><Relationship Id="rId1" Type="http://schemas.openxmlformats.org/officeDocument/2006/relationships/slideLayout" Target="../slideLayouts/slideLayout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11" Type="http://schemas.openxmlformats.org/officeDocument/2006/relationships/slideLayout" Target="../slideLayouts/slideLayout11.xml"/><Relationship Id="rId3" Type="http://schemas.openxmlformats.org/officeDocument/2006/relationships/slideLayout" Target="../slideLayouts/slideLayout3.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1pPr>
            <a:lvl2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2pPr>
            <a:lvl3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3pPr>
            <a:lvl4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4pPr>
            <a:lvl5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5pPr>
            <a:lvl6pPr indent="0" marL="457200" marR="0" rtl="0" algn="ctr">
              <a:spcBef>
                <a:spcPts val="0"/>
              </a:spcBef>
              <a:spcAft>
                <a:spcPts val="0"/>
              </a:spcAft>
              <a:defRPr b="0" baseline="0" i="0" sz="4400" u="none" cap="none" strike="noStrike">
                <a:solidFill>
                  <a:schemeClr val="dk1"/>
                </a:solidFill>
                <a:latin typeface="Calibri"/>
                <a:ea typeface="Calibri"/>
                <a:cs typeface="Calibri"/>
                <a:sym typeface="Calibri"/>
              </a:defRPr>
            </a:lvl6pPr>
            <a:lvl7pPr indent="0" marL="914400" marR="0" rtl="0" algn="ctr">
              <a:spcBef>
                <a:spcPts val="0"/>
              </a:spcBef>
              <a:spcAft>
                <a:spcPts val="0"/>
              </a:spcAft>
              <a:defRPr b="0" baseline="0" i="0" sz="4400" u="none" cap="none" strike="noStrike">
                <a:solidFill>
                  <a:schemeClr val="dk1"/>
                </a:solidFill>
                <a:latin typeface="Calibri"/>
                <a:ea typeface="Calibri"/>
                <a:cs typeface="Calibri"/>
                <a:sym typeface="Calibri"/>
              </a:defRPr>
            </a:lvl7pPr>
            <a:lvl8pPr indent="0" marL="1371600" marR="0" rtl="0" algn="ctr">
              <a:spcBef>
                <a:spcPts val="0"/>
              </a:spcBef>
              <a:spcAft>
                <a:spcPts val="0"/>
              </a:spcAft>
              <a:defRPr b="0" baseline="0" i="0" sz="4400" u="none" cap="none" strike="noStrike">
                <a:solidFill>
                  <a:schemeClr val="dk1"/>
                </a:solidFill>
                <a:latin typeface="Calibri"/>
                <a:ea typeface="Calibri"/>
                <a:cs typeface="Calibri"/>
                <a:sym typeface="Calibri"/>
              </a:defRPr>
            </a:lvl8pPr>
            <a:lvl9pPr indent="0" marL="1828800" marR="0" rtl="0" algn="ctr">
              <a:spcBef>
                <a:spcPts val="0"/>
              </a:spcBef>
              <a:spcAft>
                <a:spcPts val="0"/>
              </a:spcAft>
              <a:defRPr b="0" baseline="0" i="0" sz="4400" u="none" cap="none" strike="noStrike">
                <a:solidFill>
                  <a:schemeClr val="dk1"/>
                </a:solidFill>
                <a:latin typeface="Calibri"/>
                <a:ea typeface="Calibri"/>
                <a:cs typeface="Calibri"/>
                <a:sym typeface="Calibri"/>
              </a:defRPr>
            </a:lvl9pPr>
          </a:lstStyle>
          <a:p/>
        </p:txBody>
      </p:sp>
      <p:sp>
        <p:nvSpPr>
          <p:cNvPr id="10" name="Shape 10"/>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b="0" baseline="0" i="0" sz="3200" u="none" cap="none" strike="noStrike">
                <a:solidFill>
                  <a:schemeClr val="dk1"/>
                </a:solidFill>
                <a:latin typeface="Calibri"/>
                <a:ea typeface="Calibri"/>
                <a:cs typeface="Calibri"/>
                <a:sym typeface="Calibri"/>
              </a:defRPr>
            </a:lvl1pPr>
            <a:lvl2pPr indent="-107950" marL="742950" marR="0" rtl="0" algn="l">
              <a:spcBef>
                <a:spcPts val="560"/>
              </a:spcBef>
              <a:spcAft>
                <a:spcPts val="0"/>
              </a:spcAft>
              <a:buClr>
                <a:schemeClr val="dk1"/>
              </a:buClr>
              <a:buFont typeface="Calibri"/>
              <a:buChar char="–"/>
              <a:defRPr b="0" baseline="0" i="0" sz="2800" u="none" cap="none" strike="noStrike">
                <a:solidFill>
                  <a:schemeClr val="dk1"/>
                </a:solidFill>
                <a:latin typeface="Calibri"/>
                <a:ea typeface="Calibri"/>
                <a:cs typeface="Calibri"/>
                <a:sym typeface="Calibri"/>
              </a:defRPr>
            </a:lvl2pPr>
            <a:lvl3pPr indent="-76200" marL="1143000" marR="0" rtl="0" algn="l">
              <a:spcBef>
                <a:spcPts val="480"/>
              </a:spcBef>
              <a:spcAft>
                <a:spcPts val="0"/>
              </a:spcAft>
              <a:buClr>
                <a:schemeClr val="dk1"/>
              </a:buClr>
              <a:buFont typeface="Calibri"/>
              <a:buChar char="•"/>
              <a:defRPr b="0" baseline="0" i="0" sz="2400" u="none" cap="none" strike="noStrike">
                <a:solidFill>
                  <a:schemeClr val="dk1"/>
                </a:solidFill>
                <a:latin typeface="Calibri"/>
                <a:ea typeface="Calibri"/>
                <a:cs typeface="Calibri"/>
                <a:sym typeface="Calibri"/>
              </a:defRPr>
            </a:lvl3pPr>
            <a:lvl4pPr indent="-101600" marL="1600200" marR="0" rtl="0" algn="l">
              <a:spcBef>
                <a:spcPts val="400"/>
              </a:spcBef>
              <a:spcAft>
                <a:spcPts val="0"/>
              </a:spcAft>
              <a:buClr>
                <a:schemeClr val="dk1"/>
              </a:buClr>
              <a:buFont typeface="Calibri"/>
              <a:buChar char="–"/>
              <a:defRPr b="0" baseline="0" i="0" sz="2000" u="none" cap="none" strike="noStrike">
                <a:solidFill>
                  <a:schemeClr val="dk1"/>
                </a:solidFill>
                <a:latin typeface="Calibri"/>
                <a:ea typeface="Calibri"/>
                <a:cs typeface="Calibri"/>
                <a:sym typeface="Calibri"/>
              </a:defRPr>
            </a:lvl4pPr>
            <a:lvl5pPr indent="-101600" marL="2057400" marR="0" rtl="0" algn="l">
              <a:spcBef>
                <a:spcPts val="400"/>
              </a:spcBef>
              <a:spcAft>
                <a:spcPts val="0"/>
              </a:spcAft>
              <a:buClr>
                <a:schemeClr val="dk1"/>
              </a:buClr>
              <a:buFont typeface="Calibri"/>
              <a:buChar char="»"/>
              <a:defRPr b="0" baseline="0" i="0" sz="2000" u="none" cap="none" strike="noStrike">
                <a:solidFill>
                  <a:schemeClr val="dk1"/>
                </a:solidFill>
                <a:latin typeface="Calibri"/>
                <a:ea typeface="Calibri"/>
                <a:cs typeface="Calibri"/>
                <a:sym typeface="Calibri"/>
              </a:defRPr>
            </a:lvl5pPr>
            <a:lvl6pPr indent="-101600" marL="2514600" marR="0" rtl="0" algn="l">
              <a:spcBef>
                <a:spcPts val="400"/>
              </a:spcBef>
              <a:buClr>
                <a:schemeClr val="dk1"/>
              </a:buClr>
              <a:buFont typeface="Calibri"/>
              <a:buChar char="•"/>
              <a:defRPr b="0" baseline="0" i="0" sz="2000" u="none" cap="none" strike="noStrike">
                <a:solidFill>
                  <a:schemeClr val="dk1"/>
                </a:solidFill>
                <a:latin typeface="Calibri"/>
                <a:ea typeface="Calibri"/>
                <a:cs typeface="Calibri"/>
                <a:sym typeface="Calibri"/>
              </a:defRPr>
            </a:lvl6pPr>
            <a:lvl7pPr indent="-101600" marL="2971800" marR="0" rtl="0" algn="l">
              <a:spcBef>
                <a:spcPts val="400"/>
              </a:spcBef>
              <a:buClr>
                <a:schemeClr val="dk1"/>
              </a:buClr>
              <a:buFont typeface="Calibri"/>
              <a:buChar char="•"/>
              <a:defRPr b="0" baseline="0" i="0" sz="2000" u="none" cap="none" strike="noStrike">
                <a:solidFill>
                  <a:schemeClr val="dk1"/>
                </a:solidFill>
                <a:latin typeface="Calibri"/>
                <a:ea typeface="Calibri"/>
                <a:cs typeface="Calibri"/>
                <a:sym typeface="Calibri"/>
              </a:defRPr>
            </a:lvl7pPr>
            <a:lvl8pPr indent="-101600" marL="3429000" marR="0" rtl="0" algn="l">
              <a:spcBef>
                <a:spcPts val="400"/>
              </a:spcBef>
              <a:buClr>
                <a:schemeClr val="dk1"/>
              </a:buClr>
              <a:buFont typeface="Calibri"/>
              <a:buChar char="•"/>
              <a:defRPr b="0" baseline="0" i="0" sz="2000" u="none" cap="none" strike="noStrike">
                <a:solidFill>
                  <a:schemeClr val="dk1"/>
                </a:solidFill>
                <a:latin typeface="Calibri"/>
                <a:ea typeface="Calibri"/>
                <a:cs typeface="Calibri"/>
                <a:sym typeface="Calibri"/>
              </a:defRPr>
            </a:lvl8pPr>
            <a:lvl9pPr indent="-101600" marL="3886200" marR="0" rtl="0" algn="l">
              <a:spcBef>
                <a:spcPts val="400"/>
              </a:spcBef>
              <a:buClr>
                <a:schemeClr val="dk1"/>
              </a:buClr>
              <a:buFont typeface="Calibri"/>
              <a:buChar char="•"/>
              <a:defRPr b="0" baseline="0" i="0" sz="2000" u="none" cap="none" strike="noStrike">
                <a:solidFill>
                  <a:schemeClr val="dk1"/>
                </a:solidFill>
                <a:latin typeface="Calibri"/>
                <a:ea typeface="Calibri"/>
                <a:cs typeface="Calibri"/>
                <a:sym typeface="Calibri"/>
              </a:defRPr>
            </a:lvl9pPr>
          </a:lstStyle>
          <a:p/>
        </p:txBody>
      </p:sp>
      <p:sp>
        <p:nvSpPr>
          <p:cNvPr id="11" name="Shape 1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98989"/>
                </a:solidFill>
                <a:latin typeface="Calibri"/>
                <a:ea typeface="Calibri"/>
                <a:cs typeface="Calibri"/>
                <a:sym typeface="Calibri"/>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l">
              <a:spcBef>
                <a:spcPts val="0"/>
              </a:spcBef>
              <a:defRPr b="0" baseline="0" i="0" sz="18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3" name="Shape 13"/>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b="0" baseline="0" i="0" sz="1200" u="none" cap="none" strike="noStrike">
              <a:solidFill>
                <a:srgbClr val="898989"/>
              </a:solidFill>
              <a:latin typeface="Calibri"/>
              <a:ea typeface="Calibri"/>
              <a:cs typeface="Calibri"/>
              <a:sym typeface="Calibri"/>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 Id="rId3" Type="http://schemas.openxmlformats.org/officeDocument/2006/relationships/image" Target="../media/image0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 Id="rId3" Type="http://schemas.openxmlformats.org/officeDocument/2006/relationships/image" Target="../media/image0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 Id="rId3" Type="http://schemas.openxmlformats.org/officeDocument/2006/relationships/image" Target="../media/image0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 Id="rId3" Type="http://schemas.openxmlformats.org/officeDocument/2006/relationships/image" Target="../media/image0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 Id="rId3" Type="http://schemas.openxmlformats.org/officeDocument/2006/relationships/image" Target="../media/image0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 Id="rId3" Type="http://schemas.openxmlformats.org/officeDocument/2006/relationships/image" Target="../media/image0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 Id="rId3" Type="http://schemas.openxmlformats.org/officeDocument/2006/relationships/image" Target="../media/image0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 Id="rId3" Type="http://schemas.openxmlformats.org/officeDocument/2006/relationships/image" Target="../media/image09.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 Id="rId3" Type="http://schemas.openxmlformats.org/officeDocument/2006/relationships/image" Target="../media/image09.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 Id="rId3" Type="http://schemas.openxmlformats.org/officeDocument/2006/relationships/image" Target="../media/image09.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 Id="rId3" Type="http://schemas.openxmlformats.org/officeDocument/2006/relationships/image" Target="../media/image04.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07.jpg"/><Relationship Id="rId3"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07.jpg"/><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 Id="rId3" Type="http://schemas.openxmlformats.org/officeDocument/2006/relationships/image" Target="../media/image14.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 Id="rId3"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 Id="rId3" Type="http://schemas.openxmlformats.org/officeDocument/2006/relationships/image" Target="../media/image10.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 Id="rId3" Type="http://schemas.openxmlformats.org/officeDocument/2006/relationships/image" Target="../media/image12.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10.jpg"/><Relationship Id="rId3" Type="http://schemas.openxmlformats.org/officeDocument/2006/relationships/image" Target="../media/image15.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16.jpg"/><Relationship Id="rId3" Type="http://schemas.openxmlformats.org/officeDocument/2006/relationships/image" Target="../media/image13.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 Id="rId3" Type="http://schemas.openxmlformats.org/officeDocument/2006/relationships/image" Target="../media/image18.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 Id="rId3" Type="http://schemas.openxmlformats.org/officeDocument/2006/relationships/image" Target="../media/image18.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 Id="rId3"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 Id="rId3" Type="http://schemas.openxmlformats.org/officeDocument/2006/relationships/image" Target="../media/image20.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 Id="rId3" Type="http://schemas.openxmlformats.org/officeDocument/2006/relationships/image" Target="../media/image05.jp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 Id="rId3" Type="http://schemas.openxmlformats.org/officeDocument/2006/relationships/image" Target="../media/image08.jp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 Id="rId3" Type="http://schemas.openxmlformats.org/officeDocument/2006/relationships/image" Target="../media/image10.jp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 Id="rId3" Type="http://schemas.openxmlformats.org/officeDocument/2006/relationships/image" Target="../media/image18.jp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 Id="rId3" Type="http://schemas.openxmlformats.org/officeDocument/2006/relationships/image" Target="../media/image0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 Id="rId3" Type="http://schemas.openxmlformats.org/officeDocument/2006/relationships/image" Target="../media/image00.jp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 Id="rId3" Type="http://schemas.openxmlformats.org/officeDocument/2006/relationships/image" Target="../media/image14.jp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 Id="rId3" Type="http://schemas.openxmlformats.org/officeDocument/2006/relationships/image" Target="../media/image00.jp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 Id="rId3" Type="http://schemas.openxmlformats.org/officeDocument/2006/relationships/image" Target="../media/image03.jp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 Id="rId3" Type="http://schemas.openxmlformats.org/officeDocument/2006/relationships/image" Target="../media/image04.jp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 Id="rId3" Type="http://schemas.openxmlformats.org/officeDocument/2006/relationships/image" Target="../media/image12.jp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 name="Shape 50"/>
        <p:cNvGrpSpPr/>
        <p:nvPr/>
      </p:nvGrpSpPr>
      <p:grpSpPr>
        <a:xfrm>
          <a:off x="0" y="0"/>
          <a:ext cx="0" cy="0"/>
          <a:chOff x="0" y="0"/>
          <a:chExt cx="0" cy="0"/>
        </a:xfrm>
      </p:grpSpPr>
      <p:sp>
        <p:nvSpPr>
          <p:cNvPr id="51" name="Shape 51"/>
          <p:cNvSpPr txBox="1"/>
          <p:nvPr>
            <p:ph type="ctrTitle"/>
          </p:nvPr>
        </p:nvSpPr>
        <p:spPr>
          <a:xfrm>
            <a:off x="381000" y="1524000"/>
            <a:ext cx="8534399" cy="25908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3600" u="sng" cap="none" strike="noStrike">
                <a:solidFill>
                  <a:schemeClr val="dk1"/>
                </a:solidFill>
                <a:latin typeface="Calibri"/>
                <a:ea typeface="Calibri"/>
                <a:cs typeface="Calibri"/>
                <a:sym typeface="Calibri"/>
              </a:rPr>
              <a:t>PART THREE</a:t>
            </a:r>
            <a:br>
              <a:rPr b="1" baseline="0" i="0" lang="en-US" sz="3600" u="sng" cap="none" strike="noStrike">
                <a:solidFill>
                  <a:schemeClr val="dk1"/>
                </a:solidFill>
                <a:latin typeface="Calibri"/>
                <a:ea typeface="Calibri"/>
                <a:cs typeface="Calibri"/>
                <a:sym typeface="Calibri"/>
              </a:rPr>
            </a:br>
            <a:r>
              <a:rPr b="1" baseline="0" i="0" lang="en-US" sz="3600" u="none" cap="none" strike="noStrike">
                <a:solidFill>
                  <a:schemeClr val="dk1"/>
                </a:solidFill>
                <a:latin typeface="Calibri"/>
                <a:ea typeface="Calibri"/>
                <a:cs typeface="Calibri"/>
                <a:sym typeface="Calibri"/>
              </a:rPr>
              <a:t>AN AGE OF ACCELERATING CONNECTIONS</a:t>
            </a:r>
            <a:br>
              <a:rPr b="1" baseline="0" i="0" lang="en-US" sz="3600" u="none" cap="none" strike="noStrike">
                <a:solidFill>
                  <a:schemeClr val="dk1"/>
                </a:solidFill>
                <a:latin typeface="Calibri"/>
                <a:ea typeface="Calibri"/>
                <a:cs typeface="Calibri"/>
                <a:sym typeface="Calibri"/>
              </a:rPr>
            </a:br>
            <a:r>
              <a:rPr b="1" baseline="0" i="0" lang="en-US" sz="3600" u="none" cap="none" strike="noStrike">
                <a:solidFill>
                  <a:schemeClr val="dk1"/>
                </a:solidFill>
                <a:latin typeface="Calibri"/>
                <a:ea typeface="Calibri"/>
                <a:cs typeface="Calibri"/>
                <a:sym typeface="Calibri"/>
              </a:rPr>
              <a:t>500-1500</a:t>
            </a:r>
            <a:br>
              <a:rPr b="1" baseline="0" i="0" lang="en-US" sz="3600" u="none" cap="none" strike="noStrike">
                <a:solidFill>
                  <a:schemeClr val="dk1"/>
                </a:solidFill>
                <a:latin typeface="Calibri"/>
                <a:ea typeface="Calibri"/>
                <a:cs typeface="Calibri"/>
                <a:sym typeface="Calibri"/>
              </a:rPr>
            </a:br>
            <a:r>
              <a:rPr b="1" baseline="0" i="0" lang="en-US" sz="1800" u="none" cap="none" strike="noStrike">
                <a:solidFill>
                  <a:schemeClr val="dk1"/>
                </a:solidFill>
                <a:latin typeface="Calibri"/>
                <a:ea typeface="Calibri"/>
                <a:cs typeface="Calibri"/>
                <a:sym typeface="Calibri"/>
              </a:rPr>
              <a:t>Chapter 7—Commerce and Culture, 500-1500</a:t>
            </a:r>
            <a:br>
              <a:rPr b="1" baseline="0" i="0" lang="en-US" sz="1800" u="none" cap="none" strike="noStrike">
                <a:solidFill>
                  <a:schemeClr val="dk1"/>
                </a:solidFill>
                <a:latin typeface="Calibri"/>
                <a:ea typeface="Calibri"/>
                <a:cs typeface="Calibri"/>
                <a:sym typeface="Calibri"/>
              </a:rPr>
            </a:br>
            <a:r>
              <a:rPr b="1" baseline="0" i="0" lang="en-US" sz="1800" u="none" cap="none" strike="noStrike">
                <a:solidFill>
                  <a:schemeClr val="dk1"/>
                </a:solidFill>
                <a:latin typeface="Calibri"/>
                <a:ea typeface="Calibri"/>
                <a:cs typeface="Calibri"/>
                <a:sym typeface="Calibri"/>
              </a:rPr>
              <a:t>Chapter 8—China and the World: East Asian Connections, 500-1300</a:t>
            </a:r>
            <a:br>
              <a:rPr b="1" baseline="0" i="0" lang="en-US" sz="1800" u="none" cap="none" strike="noStrike">
                <a:solidFill>
                  <a:schemeClr val="dk1"/>
                </a:solidFill>
                <a:latin typeface="Calibri"/>
                <a:ea typeface="Calibri"/>
                <a:cs typeface="Calibri"/>
                <a:sym typeface="Calibri"/>
              </a:rPr>
            </a:br>
            <a:r>
              <a:rPr b="1" baseline="0" i="0" lang="en-US" sz="1800" u="none" cap="none" strike="noStrike">
                <a:solidFill>
                  <a:schemeClr val="dk1"/>
                </a:solidFill>
                <a:latin typeface="Calibri"/>
                <a:ea typeface="Calibri"/>
                <a:cs typeface="Calibri"/>
                <a:sym typeface="Calibri"/>
              </a:rPr>
              <a:t>Chapter 9—The Worlds of Islam: Afro-Eurasian Connections, 600-1500</a:t>
            </a:r>
            <a:br>
              <a:rPr b="1" baseline="0" i="0" lang="en-US" sz="1800" u="none" cap="none" strike="noStrike">
                <a:solidFill>
                  <a:schemeClr val="dk1"/>
                </a:solidFill>
                <a:latin typeface="Calibri"/>
                <a:ea typeface="Calibri"/>
                <a:cs typeface="Calibri"/>
                <a:sym typeface="Calibri"/>
              </a:rPr>
            </a:br>
            <a:r>
              <a:rPr b="1" baseline="0" i="0" lang="en-US" sz="1800" u="none" cap="none" strike="noStrike">
                <a:solidFill>
                  <a:schemeClr val="dk1"/>
                </a:solidFill>
                <a:latin typeface="Calibri"/>
                <a:ea typeface="Calibri"/>
                <a:cs typeface="Calibri"/>
                <a:sym typeface="Calibri"/>
              </a:rPr>
              <a:t>Chapter 10—Th Worlds of Christendom: Contraction, Expansion, and Division, 500-1300</a:t>
            </a:r>
            <a:br>
              <a:rPr b="1" baseline="0" i="0" lang="en-US" sz="1800" u="none" cap="none" strike="noStrike">
                <a:solidFill>
                  <a:schemeClr val="dk1"/>
                </a:solidFill>
                <a:latin typeface="Calibri"/>
                <a:ea typeface="Calibri"/>
                <a:cs typeface="Calibri"/>
                <a:sym typeface="Calibri"/>
              </a:rPr>
            </a:br>
            <a:r>
              <a:rPr b="1" baseline="0" i="0" lang="en-US" sz="1800" u="none" cap="none" strike="noStrike">
                <a:solidFill>
                  <a:schemeClr val="dk1"/>
                </a:solidFill>
                <a:latin typeface="Calibri"/>
                <a:ea typeface="Calibri"/>
                <a:cs typeface="Calibri"/>
                <a:sym typeface="Calibri"/>
              </a:rPr>
              <a:t>Chapter 11—Pastoral Peoples on the Global Stage: The Mongol Moment, 1200-1500</a:t>
            </a:r>
            <a:br>
              <a:rPr b="1" baseline="0" i="0" lang="en-US" sz="1800" u="none" cap="none" strike="noStrike">
                <a:solidFill>
                  <a:schemeClr val="dk1"/>
                </a:solidFill>
                <a:latin typeface="Calibri"/>
                <a:ea typeface="Calibri"/>
                <a:cs typeface="Calibri"/>
                <a:sym typeface="Calibri"/>
              </a:rPr>
            </a:br>
            <a:r>
              <a:rPr b="1" baseline="0" i="0" lang="en-US" sz="1800" u="none" cap="none" strike="noStrike">
                <a:solidFill>
                  <a:schemeClr val="dk1"/>
                </a:solidFill>
                <a:latin typeface="Calibri"/>
                <a:ea typeface="Calibri"/>
                <a:cs typeface="Calibri"/>
                <a:sym typeface="Calibri"/>
              </a:rPr>
              <a:t>Chapter 12—The Worlds of the Fifteenth Century</a:t>
            </a:r>
          </a:p>
        </p:txBody>
      </p:sp>
      <p:sp>
        <p:nvSpPr>
          <p:cNvPr id="52" name="Shape 52"/>
          <p:cNvSpPr txBox="1"/>
          <p:nvPr/>
        </p:nvSpPr>
        <p:spPr>
          <a:xfrm>
            <a:off x="4876800" y="6430962"/>
            <a:ext cx="4038599" cy="274636"/>
          </a:xfrm>
          <a:prstGeom prst="rect">
            <a:avLst/>
          </a:prstGeom>
          <a:noFill/>
          <a:ln>
            <a:noFill/>
          </a:ln>
        </p:spPr>
        <p:txBody>
          <a:bodyPr anchorCtr="0" anchor="t" bIns="45700" lIns="91425" rIns="91425" tIns="45700">
            <a:noAutofit/>
          </a:bodyPr>
          <a:lstStyle/>
          <a:p>
            <a:pPr indent="0" lvl="0" marL="0" marR="0" rtl="0" algn="r">
              <a:spcBef>
                <a:spcPts val="0"/>
              </a:spcBef>
              <a:buClr>
                <a:schemeClr val="dk1"/>
              </a:buClr>
              <a:buSzPct val="25000"/>
              <a:buFont typeface="Calibri"/>
              <a:buNone/>
            </a:pPr>
            <a:r>
              <a:rPr b="1" baseline="0" i="0" lang="en-US" sz="1200" u="none" cap="none" strike="noStrike">
                <a:solidFill>
                  <a:schemeClr val="dk1"/>
                </a:solidFill>
                <a:latin typeface="Calibri"/>
                <a:ea typeface="Calibri"/>
                <a:cs typeface="Calibri"/>
                <a:sym typeface="Calibri"/>
              </a:rPr>
              <a:t>Copyright © 2009 by Bedford/St. Martin’s</a:t>
            </a:r>
          </a:p>
        </p:txBody>
      </p:sp>
      <p:sp>
        <p:nvSpPr>
          <p:cNvPr id="53" name="Shape 53"/>
          <p:cNvSpPr txBox="1"/>
          <p:nvPr/>
        </p:nvSpPr>
        <p:spPr>
          <a:xfrm>
            <a:off x="381000" y="762000"/>
            <a:ext cx="8305799" cy="457200"/>
          </a:xfrm>
          <a:prstGeom prst="rect">
            <a:avLst/>
          </a:prstGeom>
          <a:noFill/>
          <a:ln>
            <a:noFill/>
          </a:ln>
        </p:spPr>
        <p:txBody>
          <a:bodyPr anchorCtr="0" anchor="t" bIns="45700" lIns="91425" rIns="91425" tIns="45700">
            <a:noAutofit/>
          </a:bodyPr>
          <a:lstStyle/>
          <a:p>
            <a:pPr indent="0" lvl="0" marL="0" marR="0" rtl="0" algn="ctr">
              <a:spcBef>
                <a:spcPts val="0"/>
              </a:spcBef>
              <a:buClr>
                <a:schemeClr val="dk1"/>
              </a:buClr>
              <a:buSzPct val="25000"/>
              <a:buFont typeface="Helvetica Neue"/>
              <a:buNone/>
            </a:pPr>
            <a:r>
              <a:rPr b="0" baseline="0" i="0" lang="en-US" sz="1800" u="none" cap="none" strike="noStrike">
                <a:solidFill>
                  <a:schemeClr val="dk1"/>
                </a:solidFill>
                <a:latin typeface="Helvetica Neue"/>
                <a:ea typeface="Helvetica Neue"/>
                <a:cs typeface="Helvetica Neue"/>
                <a:sym typeface="Helvetica Neue"/>
              </a:rPr>
              <a:t>Robert W. Strayer</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457200" y="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I. Opening Vignette</a:t>
            </a:r>
          </a:p>
        </p:txBody>
      </p:sp>
      <p:sp>
        <p:nvSpPr>
          <p:cNvPr id="111" name="Shape 111"/>
          <p:cNvSpPr txBox="1"/>
          <p:nvPr>
            <p:ph idx="1" type="body"/>
          </p:nvPr>
        </p:nvSpPr>
        <p:spPr>
          <a:xfrm>
            <a:off x="457200" y="1066800"/>
            <a:ext cx="8229600" cy="55626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25000"/>
              <a:buFont typeface="Calibri"/>
              <a:buNone/>
            </a:pPr>
            <a:r>
              <a:rPr b="1" baseline="0" i="0" lang="en-US" sz="3000" u="none" cap="none" strike="noStrike">
                <a:solidFill>
                  <a:schemeClr val="dk1"/>
                </a:solidFill>
                <a:latin typeface="Calibri"/>
                <a:ea typeface="Calibri"/>
                <a:cs typeface="Calibri"/>
                <a:sym typeface="Calibri"/>
              </a:rPr>
              <a:t>C.	Why was trade significant?</a:t>
            </a:r>
          </a:p>
          <a:p>
            <a:pPr indent="514350" lvl="1" marL="400050" marR="0" rtl="0" algn="l">
              <a:lnSpc>
                <a:spcPct val="80000"/>
              </a:lnSpc>
              <a:spcBef>
                <a:spcPts val="0"/>
              </a:spcBef>
              <a:buClr>
                <a:schemeClr val="dk1"/>
              </a:buClr>
              <a:buSzPct val="100000"/>
              <a:buFont typeface="Calibri"/>
              <a:buAutoNum type="arabicPeriod"/>
            </a:pPr>
            <a:r>
              <a:rPr b="0" baseline="0" i="0" lang="en-US" sz="2600" u="none" cap="none" strike="noStrike">
                <a:solidFill>
                  <a:schemeClr val="dk1"/>
                </a:solidFill>
                <a:latin typeface="Calibri"/>
                <a:ea typeface="Calibri"/>
                <a:cs typeface="Calibri"/>
                <a:sym typeface="Calibri"/>
              </a:rPr>
              <a:t>altered consumption</a:t>
            </a:r>
          </a:p>
          <a:p>
            <a:pPr indent="514350" lvl="1" marL="400050" marR="0" rtl="0" algn="l">
              <a:lnSpc>
                <a:spcPct val="80000"/>
              </a:lnSpc>
              <a:spcBef>
                <a:spcPts val="0"/>
              </a:spcBef>
              <a:buClr>
                <a:schemeClr val="dk1"/>
              </a:buClr>
              <a:buSzPct val="100000"/>
              <a:buFont typeface="Calibri"/>
              <a:buAutoNum type="arabicPeriod"/>
            </a:pPr>
            <a:r>
              <a:rPr b="0" baseline="0" i="0" lang="en-US" sz="2600" u="none" cap="none" strike="noStrike">
                <a:solidFill>
                  <a:schemeClr val="dk1"/>
                </a:solidFill>
                <a:latin typeface="Calibri"/>
                <a:ea typeface="Calibri"/>
                <a:cs typeface="Calibri"/>
                <a:sym typeface="Calibri"/>
              </a:rPr>
              <a:t>encouraged specialization</a:t>
            </a:r>
          </a:p>
          <a:p>
            <a:pPr indent="514350" lvl="1" marL="400050" marR="0" rtl="0" algn="l">
              <a:lnSpc>
                <a:spcPct val="80000"/>
              </a:lnSpc>
              <a:spcBef>
                <a:spcPts val="0"/>
              </a:spcBef>
              <a:buClr>
                <a:schemeClr val="dk1"/>
              </a:buClr>
              <a:buSzPct val="100000"/>
              <a:buFont typeface="Calibri"/>
              <a:buAutoNum type="arabicPeriod"/>
            </a:pPr>
            <a:r>
              <a:rPr b="0" baseline="0" i="0" lang="en-US" sz="2600" u="none" cap="none" strike="noStrike">
                <a:solidFill>
                  <a:schemeClr val="dk1"/>
                </a:solidFill>
                <a:latin typeface="Calibri"/>
                <a:ea typeface="Calibri"/>
                <a:cs typeface="Calibri"/>
                <a:sym typeface="Calibri"/>
              </a:rPr>
              <a:t>diminished economic self-sufficiency of local societies</a:t>
            </a:r>
          </a:p>
          <a:p>
            <a:pPr indent="514350" lvl="1" marL="400050" marR="0" rtl="0" algn="l">
              <a:lnSpc>
                <a:spcPct val="80000"/>
              </a:lnSpc>
              <a:spcBef>
                <a:spcPts val="0"/>
              </a:spcBef>
              <a:buClr>
                <a:schemeClr val="dk1"/>
              </a:buClr>
              <a:buSzPct val="100000"/>
              <a:buFont typeface="Calibri"/>
              <a:buAutoNum type="arabicPeriod"/>
            </a:pPr>
            <a:r>
              <a:rPr b="0" baseline="0" i="0" lang="en-US" sz="2600" u="none" cap="none" strike="noStrike">
                <a:solidFill>
                  <a:schemeClr val="dk1"/>
                </a:solidFill>
                <a:latin typeface="Calibri"/>
                <a:ea typeface="Calibri"/>
                <a:cs typeface="Calibri"/>
                <a:sym typeface="Calibri"/>
              </a:rPr>
              <a:t>traders often became a distinct social group</a:t>
            </a:r>
          </a:p>
          <a:p>
            <a:pPr indent="514350" lvl="1" marL="400050" marR="0" rtl="0" algn="l">
              <a:lnSpc>
                <a:spcPct val="80000"/>
              </a:lnSpc>
              <a:spcBef>
                <a:spcPts val="0"/>
              </a:spcBef>
              <a:buClr>
                <a:schemeClr val="dk1"/>
              </a:buClr>
              <a:buSzPct val="100000"/>
              <a:buFont typeface="Calibri"/>
              <a:buAutoNum type="arabicPeriod"/>
            </a:pPr>
            <a:r>
              <a:rPr b="0" baseline="0" i="0" lang="en-US" sz="2600" u="none" cap="none" strike="noStrike">
                <a:solidFill>
                  <a:schemeClr val="dk1"/>
                </a:solidFill>
                <a:latin typeface="Calibri"/>
                <a:ea typeface="Calibri"/>
                <a:cs typeface="Calibri"/>
                <a:sym typeface="Calibri"/>
              </a:rPr>
              <a:t>sometimes was a means of social mobility</a:t>
            </a:r>
          </a:p>
          <a:p>
            <a:pPr indent="514350" lvl="1" marL="400050" marR="0" rtl="0" algn="l">
              <a:lnSpc>
                <a:spcPct val="80000"/>
              </a:lnSpc>
              <a:spcBef>
                <a:spcPts val="0"/>
              </a:spcBef>
              <a:buClr>
                <a:schemeClr val="dk1"/>
              </a:buClr>
              <a:buSzPct val="100000"/>
              <a:buFont typeface="Calibri"/>
              <a:buAutoNum type="arabicPeriod"/>
            </a:pPr>
            <a:r>
              <a:rPr b="0" baseline="0" i="0" lang="en-US" sz="2600" u="none" cap="none" strike="noStrike">
                <a:solidFill>
                  <a:schemeClr val="dk1"/>
                </a:solidFill>
                <a:latin typeface="Calibri"/>
                <a:ea typeface="Calibri"/>
                <a:cs typeface="Calibri"/>
                <a:sym typeface="Calibri"/>
              </a:rPr>
              <a:t>provided prestige goods for elites</a:t>
            </a:r>
          </a:p>
          <a:p>
            <a:pPr indent="514350" lvl="1" marL="400050" marR="0" rtl="0" algn="l">
              <a:lnSpc>
                <a:spcPct val="80000"/>
              </a:lnSpc>
              <a:spcBef>
                <a:spcPts val="0"/>
              </a:spcBef>
              <a:buClr>
                <a:schemeClr val="dk1"/>
              </a:buClr>
              <a:buSzPct val="100000"/>
              <a:buFont typeface="Calibri"/>
              <a:buAutoNum type="arabicPeriod"/>
            </a:pPr>
            <a:r>
              <a:rPr b="0" baseline="0" i="0" lang="en-US" sz="2600" u="none" cap="none" strike="noStrike">
                <a:solidFill>
                  <a:schemeClr val="dk1"/>
                </a:solidFill>
                <a:latin typeface="Calibri"/>
                <a:ea typeface="Calibri"/>
                <a:cs typeface="Calibri"/>
                <a:sym typeface="Calibri"/>
              </a:rPr>
              <a:t>sometimes the wealth from trade motivated state creation</a:t>
            </a:r>
          </a:p>
          <a:p>
            <a:pPr indent="514350" lvl="1" marL="400050" marR="0" rtl="0" algn="l">
              <a:lnSpc>
                <a:spcPct val="80000"/>
              </a:lnSpc>
              <a:spcBef>
                <a:spcPts val="0"/>
              </a:spcBef>
              <a:buClr>
                <a:schemeClr val="dk1"/>
              </a:buClr>
              <a:buSzPct val="100000"/>
              <a:buFont typeface="Calibri"/>
              <a:buAutoNum type="arabicPeriod"/>
            </a:pPr>
            <a:r>
              <a:rPr b="0" baseline="0" i="0" lang="en-US" sz="2600" u="none" cap="none" strike="noStrike">
                <a:solidFill>
                  <a:schemeClr val="dk1"/>
                </a:solidFill>
                <a:latin typeface="Calibri"/>
                <a:ea typeface="Calibri"/>
                <a:cs typeface="Calibri"/>
                <a:sym typeface="Calibri"/>
              </a:rPr>
              <a:t>religious ideas, technological innovations, plants and animals, and disease also spread along trade routes</a:t>
            </a:r>
          </a:p>
          <a:p>
            <a:pPr indent="0" lvl="0" marL="0" marR="0" rtl="0" algn="l">
              <a:lnSpc>
                <a:spcPct val="80000"/>
              </a:lnSpc>
              <a:spcBef>
                <a:spcPts val="0"/>
              </a:spcBef>
              <a:buClr>
                <a:schemeClr val="dk1"/>
              </a:buClr>
              <a:buSzPct val="25000"/>
              <a:buFont typeface="Calibri"/>
              <a:buNone/>
            </a:pPr>
            <a:r>
              <a:rPr b="1" baseline="0" i="0" lang="en-US" sz="3000" u="none" cap="none" strike="noStrike">
                <a:solidFill>
                  <a:schemeClr val="dk1"/>
                </a:solidFill>
                <a:latin typeface="Calibri"/>
                <a:ea typeface="Calibri"/>
                <a:cs typeface="Calibri"/>
                <a:sym typeface="Calibri"/>
              </a:rPr>
              <a:t>D.	The network of long-distance commerce is a notable feature of the third-wave civilizations.</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II. Silk Roads: Exchange across Eurasia</a:t>
            </a:r>
            <a:br>
              <a:rPr b="1" baseline="0" i="0" lang="en-US" sz="4000" u="none" cap="none" strike="noStrike">
                <a:solidFill>
                  <a:schemeClr val="dk1"/>
                </a:solidFill>
                <a:latin typeface="Calibri"/>
                <a:ea typeface="Calibri"/>
                <a:cs typeface="Calibri"/>
                <a:sym typeface="Calibri"/>
              </a:rPr>
            </a:br>
          </a:p>
        </p:txBody>
      </p:sp>
      <p:pic>
        <p:nvPicPr>
          <p:cNvPr id="117" name="Shape 117"/>
          <p:cNvPicPr preferRelativeResize="0"/>
          <p:nvPr/>
        </p:nvPicPr>
        <p:blipFill>
          <a:blip r:embed="rId3">
            <a:alphaModFix/>
          </a:blip>
          <a:stretch>
            <a:fillRect/>
          </a:stretch>
        </p:blipFill>
        <p:spPr>
          <a:xfrm>
            <a:off x="304800" y="1143000"/>
            <a:ext cx="8531224" cy="52959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II. Silk Roads: Exchange across Eurasia</a:t>
            </a:r>
            <a:br>
              <a:rPr b="1" baseline="0" i="0" lang="en-US" sz="4000" u="none" cap="none" strike="noStrike">
                <a:solidFill>
                  <a:schemeClr val="dk1"/>
                </a:solidFill>
                <a:latin typeface="Calibri"/>
                <a:ea typeface="Calibri"/>
                <a:cs typeface="Calibri"/>
                <a:sym typeface="Calibri"/>
              </a:rPr>
            </a:br>
          </a:p>
        </p:txBody>
      </p:sp>
      <p:sp>
        <p:nvSpPr>
          <p:cNvPr id="124" name="Shape 124"/>
          <p:cNvSpPr txBox="1"/>
          <p:nvPr>
            <p:ph idx="1" type="body"/>
          </p:nvPr>
        </p:nvSpPr>
        <p:spPr>
          <a:xfrm>
            <a:off x="457200" y="914400"/>
            <a:ext cx="7924799" cy="25908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25000"/>
              <a:buFont typeface="Calibri"/>
              <a:buNone/>
            </a:pPr>
            <a:r>
              <a:rPr b="1" baseline="0" i="0" lang="en-US" sz="2700" u="none" cap="none" strike="noStrike">
                <a:solidFill>
                  <a:schemeClr val="dk1"/>
                </a:solidFill>
                <a:latin typeface="Calibri"/>
                <a:ea typeface="Calibri"/>
                <a:cs typeface="Calibri"/>
                <a:sym typeface="Calibri"/>
              </a:rPr>
              <a:t>A.	Silk Roads form one of world's most extensive and sustained networks of exchange.</a:t>
            </a:r>
          </a:p>
          <a:p>
            <a:pPr indent="514350" lvl="1" marL="400050" marR="0" rtl="0" algn="l">
              <a:lnSpc>
                <a:spcPct val="8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largely a relay trade</a:t>
            </a:r>
          </a:p>
          <a:p>
            <a:pPr indent="514350" lvl="1" marL="400050" marR="0" rtl="0" algn="l">
              <a:lnSpc>
                <a:spcPct val="8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provided a unity and coherence to Eurasian history</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lnSpc>
                <a:spcPct val="80000"/>
              </a:lnSpc>
              <a:spcBef>
                <a:spcPts val="0"/>
              </a:spcBef>
              <a:buClr>
                <a:schemeClr val="dk1"/>
              </a:buClr>
              <a:buSzPct val="25000"/>
              <a:buFont typeface="Calibri"/>
              <a:buNone/>
            </a:pPr>
            <a:br>
              <a:rPr b="0" baseline="0" i="0" lang="en-US" sz="1800" u="none" cap="none" strike="noStrike">
                <a:solidFill>
                  <a:schemeClr val="dk1"/>
                </a:solidFill>
                <a:latin typeface="Calibri"/>
                <a:ea typeface="Calibri"/>
                <a:cs typeface="Calibri"/>
                <a:sym typeface="Calibri"/>
              </a:rPr>
            </a:br>
          </a:p>
        </p:txBody>
      </p:sp>
      <p:pic>
        <p:nvPicPr>
          <p:cNvPr id="125" name="Shape 125"/>
          <p:cNvPicPr preferRelativeResize="0"/>
          <p:nvPr/>
        </p:nvPicPr>
        <p:blipFill>
          <a:blip r:embed="rId3">
            <a:alphaModFix/>
          </a:blip>
          <a:stretch>
            <a:fillRect/>
          </a:stretch>
        </p:blipFill>
        <p:spPr>
          <a:xfrm>
            <a:off x="1219200" y="2506661"/>
            <a:ext cx="7010400" cy="4351336"/>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II. Silk Roads: Exchange across Eurasia</a:t>
            </a:r>
            <a:br>
              <a:rPr b="1" baseline="0" i="0" lang="en-US" sz="4000" u="none" cap="none" strike="noStrike">
                <a:solidFill>
                  <a:schemeClr val="dk1"/>
                </a:solidFill>
                <a:latin typeface="Calibri"/>
                <a:ea typeface="Calibri"/>
                <a:cs typeface="Calibri"/>
                <a:sym typeface="Calibri"/>
              </a:rPr>
            </a:br>
          </a:p>
        </p:txBody>
      </p:sp>
      <p:sp>
        <p:nvSpPr>
          <p:cNvPr id="132" name="Shape 132"/>
          <p:cNvSpPr txBox="1"/>
          <p:nvPr>
            <p:ph idx="1" type="body"/>
          </p:nvPr>
        </p:nvSpPr>
        <p:spPr>
          <a:xfrm>
            <a:off x="457200" y="914400"/>
            <a:ext cx="8458200" cy="6248399"/>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rgbClr val="C00000"/>
              </a:buClr>
              <a:buSzPct val="25000"/>
              <a:buFont typeface="Calibri"/>
              <a:buNone/>
            </a:pPr>
            <a:r>
              <a:rPr b="1" baseline="0" i="0" lang="en-US" sz="3200" u="none" cap="none" strike="noStrike">
                <a:solidFill>
                  <a:srgbClr val="C00000"/>
                </a:solidFill>
                <a:latin typeface="Calibri"/>
                <a:ea typeface="Calibri"/>
                <a:cs typeface="Calibri"/>
                <a:sym typeface="Calibri"/>
              </a:rPr>
              <a:t>B.	The Growth of the Silk Roads</a:t>
            </a:r>
          </a:p>
          <a:p>
            <a:pPr indent="514350" lvl="1" marL="400050" marR="0" rtl="0" algn="l">
              <a:lnSpc>
                <a:spcPct val="80000"/>
              </a:lnSpc>
              <a:spcBef>
                <a:spcPts val="0"/>
              </a:spcBef>
              <a:buClr>
                <a:srgbClr val="C00000"/>
              </a:buClr>
              <a:buSzPct val="25000"/>
              <a:buFont typeface="Calibri"/>
              <a:buNone/>
            </a:pPr>
            <a:r>
              <a:rPr b="1" baseline="0" i="0" lang="en-US" sz="2000" u="none" cap="none" strike="noStrike">
                <a:solidFill>
                  <a:srgbClr val="C00000"/>
                </a:solidFill>
                <a:latin typeface="Calibri"/>
                <a:ea typeface="Calibri"/>
                <a:cs typeface="Calibri"/>
                <a:sym typeface="Calibri"/>
              </a:rPr>
              <a:t>1.	Eurasia is often divided into inner and outer zones with different ecologies</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a.	outer Eurasia: relatively warm, well- watered (China, India, Middle East, Mediterranean)</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b.	inner Eurasia: harsher, drier climate, much of it pastoral (eastern Russia, Central Asia)</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c.	steppe products were exchanged for agricultural products and manufactured goods</a:t>
            </a:r>
          </a:p>
          <a:p>
            <a:pPr indent="514350" lvl="1" marL="400050" marR="0" rtl="0" algn="l">
              <a:lnSpc>
                <a:spcPct val="80000"/>
              </a:lnSpc>
              <a:spcBef>
                <a:spcPts val="0"/>
              </a:spcBef>
              <a:buClr>
                <a:srgbClr val="C00000"/>
              </a:buClr>
              <a:buSzPct val="25000"/>
              <a:buFont typeface="Calibri"/>
              <a:buNone/>
            </a:pPr>
            <a:r>
              <a:rPr b="1" baseline="0" i="0" lang="en-US" sz="2000" u="none" cap="none" strike="noStrike">
                <a:solidFill>
                  <a:srgbClr val="C00000"/>
                </a:solidFill>
                <a:latin typeface="Calibri"/>
                <a:ea typeface="Calibri"/>
                <a:cs typeface="Calibri"/>
                <a:sym typeface="Calibri"/>
              </a:rPr>
              <a:t>2.      creation of second-wave civilizations and imperial states in the last five centuries B.C.E. included efforts to control pastoral peoples</a:t>
            </a:r>
          </a:p>
          <a:p>
            <a:pPr indent="514350" lvl="1" marL="400050" marR="0" rtl="0" algn="l">
              <a:lnSpc>
                <a:spcPct val="80000"/>
              </a:lnSpc>
              <a:spcBef>
                <a:spcPts val="0"/>
              </a:spcBef>
              <a:buClr>
                <a:srgbClr val="C00000"/>
              </a:buClr>
              <a:buSzPct val="100000"/>
              <a:buFont typeface="Calibri"/>
              <a:buAutoNum type="arabicPeriod" startAt="3"/>
            </a:pPr>
            <a:r>
              <a:rPr b="1" baseline="0" i="0" lang="en-US" sz="2000" u="none" cap="none" strike="noStrike">
                <a:solidFill>
                  <a:srgbClr val="C00000"/>
                </a:solidFill>
                <a:latin typeface="Calibri"/>
                <a:ea typeface="Calibri"/>
                <a:cs typeface="Calibri"/>
                <a:sym typeface="Calibri"/>
              </a:rPr>
              <a:t>trading networks did best when large states provided security for trade</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a.	when Roman and Chinese empires anchored commerce</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b.	in seventh and eighth centuries, the Byzantine Empire, Abbasid dynasty, and Tang dynasty created a belt of strong states</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c.	in thirteenth and fourteenth centuries, Mongol Empire controlled almost the entirety of the Silk Roads</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lnSpc>
                <a:spcPct val="80000"/>
              </a:lnSpc>
              <a:spcBef>
                <a:spcPts val="0"/>
              </a:spcBef>
              <a:buClr>
                <a:schemeClr val="dk1"/>
              </a:buClr>
              <a:buSzPct val="25000"/>
              <a:buFont typeface="Calibri"/>
              <a:buNone/>
            </a:pPr>
            <a:br>
              <a:rPr b="0" baseline="0" i="0" lang="en-US" sz="1800" u="none" cap="none" strike="noStrike">
                <a:solidFill>
                  <a:schemeClr val="dk1"/>
                </a:solidFill>
                <a:latin typeface="Calibri"/>
                <a:ea typeface="Calibri"/>
                <a:cs typeface="Calibri"/>
                <a:sym typeface="Calibri"/>
              </a:rPr>
            </a:b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II. Silk Roads: Exchange across Eurasia</a:t>
            </a:r>
            <a:br>
              <a:rPr b="1" baseline="0" i="0" lang="en-US" sz="4000" u="none" cap="none" strike="noStrike">
                <a:solidFill>
                  <a:schemeClr val="dk1"/>
                </a:solidFill>
                <a:latin typeface="Calibri"/>
                <a:ea typeface="Calibri"/>
                <a:cs typeface="Calibri"/>
                <a:sym typeface="Calibri"/>
              </a:rPr>
            </a:br>
          </a:p>
        </p:txBody>
      </p:sp>
      <p:sp>
        <p:nvSpPr>
          <p:cNvPr id="139" name="Shape 139"/>
          <p:cNvSpPr txBox="1"/>
          <p:nvPr>
            <p:ph idx="1" type="body"/>
          </p:nvPr>
        </p:nvSpPr>
        <p:spPr>
          <a:xfrm>
            <a:off x="457200" y="1066800"/>
            <a:ext cx="8229600" cy="57912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rgbClr val="00B050"/>
              </a:buClr>
              <a:buSzPct val="25000"/>
              <a:buFont typeface="Calibri"/>
              <a:buNone/>
            </a:pPr>
            <a:r>
              <a:rPr b="1" baseline="0" i="0" lang="en-US" sz="3200" u="none" cap="none" strike="noStrike">
                <a:solidFill>
                  <a:srgbClr val="00B050"/>
                </a:solidFill>
                <a:latin typeface="Calibri"/>
                <a:ea typeface="Calibri"/>
                <a:cs typeface="Calibri"/>
                <a:sym typeface="Calibri"/>
              </a:rPr>
              <a:t>C.	Goods in Transit</a:t>
            </a:r>
          </a:p>
          <a:p>
            <a:pPr indent="0" lvl="1" marL="457200" marR="0" rtl="0" algn="l">
              <a:lnSpc>
                <a:spcPct val="80000"/>
              </a:lnSpc>
              <a:spcBef>
                <a:spcPts val="0"/>
              </a:spcBef>
              <a:buClr>
                <a:srgbClr val="00B050"/>
              </a:buClr>
              <a:buSzPct val="25000"/>
              <a:buFont typeface="Calibri"/>
              <a:buNone/>
            </a:pPr>
            <a:r>
              <a:rPr b="1" baseline="0" i="0" lang="en-US" sz="2200" u="none" cap="none" strike="noStrike">
                <a:solidFill>
                  <a:srgbClr val="00B050"/>
                </a:solidFill>
                <a:latin typeface="Calibri"/>
                <a:ea typeface="Calibri"/>
                <a:cs typeface="Calibri"/>
                <a:sym typeface="Calibri"/>
              </a:rPr>
              <a:t>1.	a vast array of goods traveled along the Silk Roads, often by camel</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a.	mostly luxury goods for the elite</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b.	high cost of transport did not allow movement of staple goods</a:t>
            </a:r>
          </a:p>
          <a:p>
            <a:pPr indent="0" lvl="1" marL="457200" marR="0" rtl="0" algn="l">
              <a:lnSpc>
                <a:spcPct val="80000"/>
              </a:lnSpc>
              <a:spcBef>
                <a:spcPts val="0"/>
              </a:spcBef>
              <a:buClr>
                <a:srgbClr val="00B050"/>
              </a:buClr>
              <a:buSzPct val="25000"/>
              <a:buFont typeface="Calibri"/>
              <a:buNone/>
            </a:pPr>
            <a:r>
              <a:rPr b="1" baseline="0" i="0" lang="en-US" sz="2200" u="none" cap="none" strike="noStrike">
                <a:solidFill>
                  <a:srgbClr val="00B050"/>
                </a:solidFill>
                <a:latin typeface="Calibri"/>
                <a:ea typeface="Calibri"/>
                <a:cs typeface="Calibri"/>
                <a:sym typeface="Calibri"/>
              </a:rPr>
              <a:t>2.	silk symbolized the Eurasian exchange system</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a.	at first, China had a monopoly on silk technology</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b.	by the sixth century C.E., other peoples produced silk</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c.	silk was used as currency in Central Asia</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d.	silk was a symbol of high status</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e.	silk industry only developed in Western Europe in twelfth century</a:t>
            </a:r>
          </a:p>
          <a:p>
            <a:pPr indent="0" lvl="1" marL="457200" marR="0" rtl="0" algn="l">
              <a:lnSpc>
                <a:spcPct val="80000"/>
              </a:lnSpc>
              <a:spcBef>
                <a:spcPts val="0"/>
              </a:spcBef>
              <a:buClr>
                <a:srgbClr val="00B050"/>
              </a:buClr>
              <a:buSzPct val="25000"/>
              <a:buFont typeface="Calibri"/>
              <a:buNone/>
            </a:pPr>
            <a:r>
              <a:rPr b="1" baseline="0" i="0" lang="en-US" sz="2200" u="none" cap="none" strike="noStrike">
                <a:solidFill>
                  <a:srgbClr val="00B050"/>
                </a:solidFill>
                <a:latin typeface="Calibri"/>
                <a:ea typeface="Calibri"/>
                <a:cs typeface="Calibri"/>
                <a:sym typeface="Calibri"/>
              </a:rPr>
              <a:t>3.	volume of trade was small, but of economic and social importance</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a.	peasants in the Yangzi River delta of southern China produced market goods (silk, paper, porcelain, etc.) instead of crops</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b.	well-placed individuals could make enormous profits</a:t>
            </a:r>
          </a:p>
          <a:p>
            <a:pPr indent="0" lvl="0" marL="0" marR="0" rtl="0" algn="l">
              <a:lnSpc>
                <a:spcPct val="80000"/>
              </a:lnSpc>
              <a:spcBef>
                <a:spcPts val="0"/>
              </a:spcBef>
              <a:buClr>
                <a:schemeClr val="dk1"/>
              </a:buClr>
              <a:buSzPct val="25000"/>
              <a:buFont typeface="Calibri"/>
              <a:buNone/>
            </a:pPr>
            <a:br>
              <a:rPr b="0" baseline="0" i="0" lang="en-US" sz="1800" u="none" cap="none" strike="noStrike">
                <a:solidFill>
                  <a:schemeClr val="dk1"/>
                </a:solidFill>
                <a:latin typeface="Calibri"/>
                <a:ea typeface="Calibri"/>
                <a:cs typeface="Calibri"/>
                <a:sym typeface="Calibri"/>
              </a:rPr>
            </a:b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pic>
        <p:nvPicPr>
          <p:cNvPr id="145" name="Shape 145"/>
          <p:cNvPicPr preferRelativeResize="0"/>
          <p:nvPr/>
        </p:nvPicPr>
        <p:blipFill>
          <a:blip r:embed="rId3">
            <a:alphaModFix/>
          </a:blip>
          <a:stretch>
            <a:fillRect/>
          </a:stretch>
        </p:blipFill>
        <p:spPr>
          <a:xfrm>
            <a:off x="228600" y="990600"/>
            <a:ext cx="8753475" cy="43687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II. Silk Roads: Exchange across Eurasia</a:t>
            </a:r>
            <a:br>
              <a:rPr b="1" baseline="0" i="0" lang="en-US" sz="4000" u="none" cap="none" strike="noStrike">
                <a:solidFill>
                  <a:schemeClr val="dk1"/>
                </a:solidFill>
                <a:latin typeface="Calibri"/>
                <a:ea typeface="Calibri"/>
                <a:cs typeface="Calibri"/>
                <a:sym typeface="Calibri"/>
              </a:rPr>
            </a:br>
          </a:p>
        </p:txBody>
      </p:sp>
      <p:sp>
        <p:nvSpPr>
          <p:cNvPr id="151" name="Shape 151"/>
          <p:cNvSpPr txBox="1"/>
          <p:nvPr>
            <p:ph idx="1" type="body"/>
          </p:nvPr>
        </p:nvSpPr>
        <p:spPr>
          <a:xfrm>
            <a:off x="457200" y="1066800"/>
            <a:ext cx="8229600" cy="5791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rgbClr val="7030A0"/>
              </a:buClr>
              <a:buSzPct val="25000"/>
              <a:buFont typeface="Calibri"/>
              <a:buNone/>
            </a:pPr>
            <a:r>
              <a:rPr b="1" baseline="0" i="0" lang="en-US" sz="3200" u="none" cap="none" strike="noStrike">
                <a:solidFill>
                  <a:srgbClr val="7030A0"/>
                </a:solidFill>
                <a:latin typeface="Calibri"/>
                <a:ea typeface="Calibri"/>
                <a:cs typeface="Calibri"/>
                <a:sym typeface="Calibri"/>
              </a:rPr>
              <a:t>D.	Cultures in Transit</a:t>
            </a:r>
          </a:p>
          <a:p>
            <a:pPr indent="514350" lvl="1" marL="400050" marR="0" rtl="0" algn="l">
              <a:lnSpc>
                <a:spcPct val="90000"/>
              </a:lnSpc>
              <a:spcBef>
                <a:spcPts val="0"/>
              </a:spcBef>
              <a:buClr>
                <a:srgbClr val="7030A0"/>
              </a:buClr>
              <a:buSzPct val="100000"/>
              <a:buFont typeface="Calibri"/>
              <a:buAutoNum type="arabicPeriod"/>
            </a:pPr>
            <a:r>
              <a:rPr b="1" baseline="0" i="0" lang="en-US" sz="2400" u="none" cap="none" strike="noStrike">
                <a:solidFill>
                  <a:srgbClr val="7030A0"/>
                </a:solidFill>
                <a:latin typeface="Calibri"/>
                <a:ea typeface="Calibri"/>
                <a:cs typeface="Calibri"/>
                <a:sym typeface="Calibri"/>
              </a:rPr>
              <a:t>cultural transmission was more important than exchange of goods</a:t>
            </a:r>
          </a:p>
          <a:p>
            <a:pPr indent="514350" lvl="1" marL="400050" marR="0" rtl="0" algn="l">
              <a:lnSpc>
                <a:spcPct val="90000"/>
              </a:lnSpc>
              <a:spcBef>
                <a:spcPts val="0"/>
              </a:spcBef>
              <a:buClr>
                <a:srgbClr val="7030A0"/>
              </a:buClr>
              <a:buSzPct val="100000"/>
              <a:buFont typeface="Calibri"/>
              <a:buAutoNum type="arabicPeriod"/>
            </a:pPr>
            <a:r>
              <a:rPr b="1" baseline="0" i="0" lang="en-US" sz="2400" u="none" cap="none" strike="noStrike">
                <a:solidFill>
                  <a:srgbClr val="7030A0"/>
                </a:solidFill>
                <a:latin typeface="Calibri"/>
                <a:ea typeface="Calibri"/>
                <a:cs typeface="Calibri"/>
                <a:sym typeface="Calibri"/>
              </a:rPr>
              <a:t>the case of Buddhism</a:t>
            </a:r>
          </a:p>
          <a:p>
            <a:pPr indent="0" lvl="2" marL="914400" marR="0" rtl="0" algn="l">
              <a:lnSpc>
                <a:spcPct val="9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a.	spread along Silk Roads through Central and East Asia</a:t>
            </a:r>
          </a:p>
          <a:p>
            <a:pPr indent="0" lvl="2" marL="914400" marR="0" rtl="0" algn="l">
              <a:lnSpc>
                <a:spcPct val="9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b.	had always appealed to merchants</a:t>
            </a:r>
          </a:p>
          <a:p>
            <a:pPr indent="0" lvl="2" marL="914400" marR="0" rtl="0" algn="l">
              <a:lnSpc>
                <a:spcPct val="9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c.	conversion was heavy in the oasis cities of Central Asia</a:t>
            </a:r>
          </a:p>
          <a:p>
            <a:pPr indent="0" lvl="2" marL="914400" marR="0" rtl="0" algn="l">
              <a:lnSpc>
                <a:spcPct val="9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d.	conversion was voluntary</a:t>
            </a:r>
          </a:p>
          <a:p>
            <a:pPr indent="0" lvl="2" marL="914400" marR="0" rtl="0" algn="l">
              <a:lnSpc>
                <a:spcPct val="9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e.	many of the Central Asian cities became centers of learning and commerce e.g., Buddhist texts and cave temples of Dunhuang</a:t>
            </a:r>
          </a:p>
          <a:p>
            <a:pPr indent="0" lvl="2" marL="914400" marR="0" rtl="0" algn="l">
              <a:lnSpc>
                <a:spcPct val="9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f.	spread much more slowly among Central Asian pastoralists</a:t>
            </a:r>
          </a:p>
          <a:p>
            <a:pPr indent="0" lvl="2" marL="914400" marR="0" rtl="0" algn="l">
              <a:lnSpc>
                <a:spcPct val="9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g.	in China, was the religion of foreign merchants or rulers for centuries</a:t>
            </a:r>
          </a:p>
          <a:p>
            <a:pPr indent="0" lvl="2" marL="914400" marR="0" rtl="0" algn="l">
              <a:lnSpc>
                <a:spcPct val="9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h. Buddhism was transformed during its spread </a:t>
            </a:r>
          </a:p>
          <a:p>
            <a:pPr indent="0" lvl="0" marL="0" marR="0" rtl="0" algn="l">
              <a:lnSpc>
                <a:spcPct val="90000"/>
              </a:lnSpc>
              <a:spcBef>
                <a:spcPts val="0"/>
              </a:spcBef>
              <a:buClr>
                <a:schemeClr val="dk1"/>
              </a:buClr>
              <a:buSzPct val="25000"/>
              <a:buFont typeface="Calibri"/>
              <a:buNone/>
            </a:pPr>
            <a:br>
              <a:rPr b="0" baseline="0" i="0" lang="en-US" sz="1800" u="none" cap="none" strike="noStrike">
                <a:solidFill>
                  <a:schemeClr val="dk1"/>
                </a:solidFill>
                <a:latin typeface="Calibri"/>
                <a:ea typeface="Calibri"/>
                <a:cs typeface="Calibri"/>
                <a:sym typeface="Calibri"/>
              </a:rPr>
            </a:br>
          </a:p>
        </p:txBody>
      </p:sp>
      <p:pic>
        <p:nvPicPr>
          <p:cNvPr id="152" name="Shape 152"/>
          <p:cNvPicPr preferRelativeResize="0"/>
          <p:nvPr/>
        </p:nvPicPr>
        <p:blipFill>
          <a:blip r:embed="rId3">
            <a:alphaModFix/>
          </a:blip>
          <a:stretch>
            <a:fillRect/>
          </a:stretch>
        </p:blipFill>
        <p:spPr>
          <a:xfrm>
            <a:off x="7696200" y="1371600"/>
            <a:ext cx="1182687" cy="2125661"/>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457200" y="274637"/>
            <a:ext cx="3809999" cy="5745161"/>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Dunhuang</a:t>
            </a:r>
            <a:br>
              <a:rPr b="1" baseline="0" i="0" lang="en-US" sz="4400" u="none" cap="none" strike="noStrike">
                <a:solidFill>
                  <a:schemeClr val="dk1"/>
                </a:solidFill>
                <a:latin typeface="Calibri"/>
                <a:ea typeface="Calibri"/>
                <a:cs typeface="Calibri"/>
                <a:sym typeface="Calibri"/>
              </a:rPr>
            </a:br>
            <a:br>
              <a:rPr b="1" baseline="0" i="0" lang="en-US" sz="4400" u="none" cap="none" strike="noStrike">
                <a:solidFill>
                  <a:schemeClr val="dk1"/>
                </a:solidFill>
                <a:latin typeface="Calibri"/>
                <a:ea typeface="Calibri"/>
                <a:cs typeface="Calibri"/>
                <a:sym typeface="Calibri"/>
              </a:rPr>
            </a:br>
            <a:r>
              <a:rPr b="0" baseline="0" i="0" lang="en-US" sz="1800" u="none" cap="none" strike="noStrike">
                <a:solidFill>
                  <a:schemeClr val="dk1"/>
                </a:solidFill>
                <a:latin typeface="Calibri"/>
                <a:ea typeface="Calibri"/>
                <a:cs typeface="Calibri"/>
                <a:sym typeface="Calibri"/>
              </a:rPr>
              <a:t>Located in western China at a critical junction of the Silk Road</a:t>
            </a:r>
            <a:br>
              <a:rPr b="0" baseline="0" i="0" lang="en-US" sz="1800" u="none" cap="none" strike="noStrike">
                <a:solidFill>
                  <a:schemeClr val="dk1"/>
                </a:solidFill>
                <a:latin typeface="Calibri"/>
                <a:ea typeface="Calibri"/>
                <a:cs typeface="Calibri"/>
                <a:sym typeface="Calibri"/>
              </a:rPr>
            </a:br>
            <a:r>
              <a:rPr b="0" baseline="0" i="0" lang="en-US" sz="1800" u="none" cap="none" strike="noStrike">
                <a:solidFill>
                  <a:schemeClr val="dk1"/>
                </a:solidFill>
                <a:latin typeface="Calibri"/>
                <a:ea typeface="Calibri"/>
                <a:cs typeface="Calibri"/>
                <a:sym typeface="Calibri"/>
              </a:rPr>
              <a:t>trading network,</a:t>
            </a:r>
            <a:br>
              <a:rPr b="0" baseline="0" i="0" lang="en-US" sz="1800" u="none" cap="none" strike="noStrike">
                <a:solidFill>
                  <a:schemeClr val="dk1"/>
                </a:solidFill>
                <a:latin typeface="Calibri"/>
                <a:ea typeface="Calibri"/>
                <a:cs typeface="Calibri"/>
                <a:sym typeface="Calibri"/>
              </a:rPr>
            </a:br>
            <a:br>
              <a:rPr b="0" baseline="0" i="0" lang="en-US" sz="1800" u="none" cap="none" strike="noStrike">
                <a:solidFill>
                  <a:schemeClr val="dk1"/>
                </a:solidFill>
                <a:latin typeface="Calibri"/>
                <a:ea typeface="Calibri"/>
                <a:cs typeface="Calibri"/>
                <a:sym typeface="Calibri"/>
              </a:rPr>
            </a:br>
            <a:r>
              <a:rPr b="0" baseline="0" i="0" lang="en-US" sz="1800" u="none" cap="none" strike="noStrike">
                <a:solidFill>
                  <a:schemeClr val="dk1"/>
                </a:solidFill>
                <a:latin typeface="Calibri"/>
                <a:ea typeface="Calibri"/>
                <a:cs typeface="Calibri"/>
                <a:sym typeface="Calibri"/>
              </a:rPr>
              <a:t>Dunhuang was also a center of Buddhist</a:t>
            </a:r>
            <a:br>
              <a:rPr b="0" baseline="0" i="0" lang="en-US" sz="1800" u="none" cap="none" strike="noStrike">
                <a:solidFill>
                  <a:schemeClr val="dk1"/>
                </a:solidFill>
                <a:latin typeface="Calibri"/>
                <a:ea typeface="Calibri"/>
                <a:cs typeface="Calibri"/>
                <a:sym typeface="Calibri"/>
              </a:rPr>
            </a:br>
            <a:r>
              <a:rPr b="0" baseline="0" i="0" lang="en-US" sz="1800" u="none" cap="none" strike="noStrike">
                <a:solidFill>
                  <a:schemeClr val="dk1"/>
                </a:solidFill>
                <a:latin typeface="Calibri"/>
                <a:ea typeface="Calibri"/>
                <a:cs typeface="Calibri"/>
                <a:sym typeface="Calibri"/>
              </a:rPr>
              <a:t>learning, painting, and sculpture as that religion made its way</a:t>
            </a:r>
            <a:br>
              <a:rPr b="0" baseline="0" i="0" lang="en-US" sz="1800" u="none" cap="none" strike="noStrike">
                <a:solidFill>
                  <a:schemeClr val="dk1"/>
                </a:solidFill>
                <a:latin typeface="Calibri"/>
                <a:ea typeface="Calibri"/>
                <a:cs typeface="Calibri"/>
                <a:sym typeface="Calibri"/>
              </a:rPr>
            </a:br>
            <a:r>
              <a:rPr b="0" baseline="0" i="0" lang="en-US" sz="1800" u="none" cap="none" strike="noStrike">
                <a:solidFill>
                  <a:schemeClr val="dk1"/>
                </a:solidFill>
                <a:latin typeface="Calibri"/>
                <a:ea typeface="Calibri"/>
                <a:cs typeface="Calibri"/>
                <a:sym typeface="Calibri"/>
              </a:rPr>
              <a:t>from India to China and beyond.</a:t>
            </a:r>
            <a:br>
              <a:rPr b="0" baseline="0" i="0" lang="en-US" sz="1800" u="none" cap="none" strike="noStrike">
                <a:solidFill>
                  <a:schemeClr val="dk1"/>
                </a:solidFill>
                <a:latin typeface="Calibri"/>
                <a:ea typeface="Calibri"/>
                <a:cs typeface="Calibri"/>
                <a:sym typeface="Calibri"/>
              </a:rPr>
            </a:br>
            <a:br>
              <a:rPr b="0" baseline="0" i="0" lang="en-US" sz="1800" u="none" cap="none" strike="noStrike">
                <a:solidFill>
                  <a:schemeClr val="dk1"/>
                </a:solidFill>
                <a:latin typeface="Calibri"/>
                <a:ea typeface="Calibri"/>
                <a:cs typeface="Calibri"/>
                <a:sym typeface="Calibri"/>
              </a:rPr>
            </a:br>
            <a:r>
              <a:rPr b="0" baseline="0" i="0" lang="en-US" sz="1800" u="none" cap="none" strike="noStrike">
                <a:solidFill>
                  <a:schemeClr val="dk1"/>
                </a:solidFill>
                <a:latin typeface="Calibri"/>
                <a:ea typeface="Calibri"/>
                <a:cs typeface="Calibri"/>
                <a:sym typeface="Calibri"/>
              </a:rPr>
              <a:t>In some 492 caves, a remarkable</a:t>
            </a:r>
            <a:br>
              <a:rPr b="0" baseline="0" i="0" lang="en-US" sz="1800" u="none" cap="none" strike="noStrike">
                <a:solidFill>
                  <a:schemeClr val="dk1"/>
                </a:solidFill>
                <a:latin typeface="Calibri"/>
                <a:ea typeface="Calibri"/>
                <a:cs typeface="Calibri"/>
                <a:sym typeface="Calibri"/>
              </a:rPr>
            </a:br>
            <a:r>
              <a:rPr b="0" baseline="0" i="0" lang="en-US" sz="1800" u="none" cap="none" strike="noStrike">
                <a:solidFill>
                  <a:schemeClr val="dk1"/>
                </a:solidFill>
                <a:latin typeface="Calibri"/>
                <a:ea typeface="Calibri"/>
                <a:cs typeface="Calibri"/>
                <a:sym typeface="Calibri"/>
              </a:rPr>
              <a:t>gallery of Buddhist art has been preserved. </a:t>
            </a:r>
            <a:br>
              <a:rPr b="0" baseline="0" i="0" lang="en-US" sz="1800" u="none" cap="none" strike="noStrike">
                <a:solidFill>
                  <a:schemeClr val="dk1"/>
                </a:solidFill>
                <a:latin typeface="Calibri"/>
                <a:ea typeface="Calibri"/>
                <a:cs typeface="Calibri"/>
                <a:sym typeface="Calibri"/>
              </a:rPr>
            </a:br>
            <a:br>
              <a:rPr b="0" baseline="0" i="0" lang="en-US" sz="1800" u="none" cap="none" strike="noStrike">
                <a:solidFill>
                  <a:schemeClr val="dk1"/>
                </a:solidFill>
                <a:latin typeface="Calibri"/>
                <a:ea typeface="Calibri"/>
                <a:cs typeface="Calibri"/>
                <a:sym typeface="Calibri"/>
              </a:rPr>
            </a:br>
            <a:r>
              <a:rPr b="0" baseline="0" i="0" lang="en-US" sz="1800" u="none" cap="none" strike="noStrike">
                <a:solidFill>
                  <a:schemeClr val="dk1"/>
                </a:solidFill>
                <a:latin typeface="Calibri"/>
                <a:ea typeface="Calibri"/>
                <a:cs typeface="Calibri"/>
                <a:sym typeface="Calibri"/>
              </a:rPr>
              <a:t>These images of Buddhist deities and heavenly beings date from</a:t>
            </a:r>
            <a:br>
              <a:rPr b="0" baseline="0" i="0" lang="en-US" sz="1800" u="none" cap="none" strike="noStrike">
                <a:solidFill>
                  <a:schemeClr val="dk1"/>
                </a:solidFill>
                <a:latin typeface="Calibri"/>
                <a:ea typeface="Calibri"/>
                <a:cs typeface="Calibri"/>
                <a:sym typeface="Calibri"/>
              </a:rPr>
            </a:br>
            <a:r>
              <a:rPr b="0" baseline="0" i="0" lang="en-US" sz="1800" u="none" cap="none" strike="noStrike">
                <a:solidFill>
                  <a:schemeClr val="dk1"/>
                </a:solidFill>
                <a:latin typeface="Calibri"/>
                <a:ea typeface="Calibri"/>
                <a:cs typeface="Calibri"/>
                <a:sym typeface="Calibri"/>
              </a:rPr>
              <a:t>the sixth century C.E.</a:t>
            </a:r>
          </a:p>
        </p:txBody>
      </p:sp>
      <p:pic>
        <p:nvPicPr>
          <p:cNvPr id="159" name="Shape 159"/>
          <p:cNvPicPr preferRelativeResize="0"/>
          <p:nvPr/>
        </p:nvPicPr>
        <p:blipFill>
          <a:blip r:embed="rId3">
            <a:alphaModFix/>
          </a:blip>
          <a:stretch>
            <a:fillRect/>
          </a:stretch>
        </p:blipFill>
        <p:spPr>
          <a:xfrm>
            <a:off x="4495800" y="325437"/>
            <a:ext cx="3632199" cy="6532562"/>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II. Silk Roads: Exchange across Eurasia</a:t>
            </a:r>
            <a:br>
              <a:rPr b="1" baseline="0" i="0" lang="en-US" sz="4000" u="none" cap="none" strike="noStrike">
                <a:solidFill>
                  <a:schemeClr val="dk1"/>
                </a:solidFill>
                <a:latin typeface="Calibri"/>
                <a:ea typeface="Calibri"/>
                <a:cs typeface="Calibri"/>
                <a:sym typeface="Calibri"/>
              </a:rPr>
            </a:br>
          </a:p>
        </p:txBody>
      </p:sp>
      <p:sp>
        <p:nvSpPr>
          <p:cNvPr id="165" name="Shape 165"/>
          <p:cNvSpPr txBox="1"/>
          <p:nvPr>
            <p:ph idx="1" type="body"/>
          </p:nvPr>
        </p:nvSpPr>
        <p:spPr>
          <a:xfrm>
            <a:off x="457200" y="1066800"/>
            <a:ext cx="8229600" cy="6400799"/>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rgbClr val="17375E"/>
              </a:buClr>
              <a:buSzPct val="25000"/>
              <a:buFont typeface="Calibri"/>
              <a:buNone/>
            </a:pPr>
            <a:r>
              <a:rPr b="1" baseline="0" i="0" lang="en-US" sz="4100" u="none" cap="none" strike="noStrike">
                <a:solidFill>
                  <a:srgbClr val="17375E"/>
                </a:solidFill>
                <a:latin typeface="Calibri"/>
                <a:ea typeface="Calibri"/>
                <a:cs typeface="Calibri"/>
                <a:sym typeface="Calibri"/>
              </a:rPr>
              <a:t>E. Disease in Transit</a:t>
            </a:r>
          </a:p>
          <a:p>
            <a:pPr indent="514350" lvl="1" marL="400050" marR="0" rtl="0" algn="l">
              <a:lnSpc>
                <a:spcPct val="80000"/>
              </a:lnSpc>
              <a:spcBef>
                <a:spcPts val="0"/>
              </a:spcBef>
              <a:buClr>
                <a:srgbClr val="17375E"/>
              </a:buClr>
              <a:buSzPct val="100000"/>
              <a:buFont typeface="Calibri"/>
              <a:buAutoNum type="arabicPeriod"/>
            </a:pPr>
            <a:r>
              <a:rPr b="1" baseline="0" i="0" lang="en-US" sz="2000" u="none" cap="none" strike="noStrike">
                <a:solidFill>
                  <a:srgbClr val="17375E"/>
                </a:solidFill>
                <a:latin typeface="Calibri"/>
                <a:ea typeface="Calibri"/>
                <a:cs typeface="Calibri"/>
                <a:sym typeface="Calibri"/>
              </a:rPr>
              <a:t>the major population centers of the Afro-Eurasian world developed characteristic disease patterns and ways to deal with them</a:t>
            </a:r>
          </a:p>
          <a:p>
            <a:pPr indent="514350" lvl="1" marL="400050" marR="0" rtl="0" algn="l">
              <a:lnSpc>
                <a:spcPct val="80000"/>
              </a:lnSpc>
              <a:spcBef>
                <a:spcPts val="0"/>
              </a:spcBef>
              <a:buClr>
                <a:srgbClr val="17375E"/>
              </a:buClr>
              <a:buSzPct val="100000"/>
              <a:buFont typeface="Calibri"/>
              <a:buAutoNum type="arabicPeriod"/>
            </a:pPr>
            <a:r>
              <a:rPr b="1" baseline="0" i="0" lang="en-US" sz="2000" u="none" cap="none" strike="noStrike">
                <a:solidFill>
                  <a:srgbClr val="17375E"/>
                </a:solidFill>
                <a:latin typeface="Calibri"/>
                <a:ea typeface="Calibri"/>
                <a:cs typeface="Calibri"/>
                <a:sym typeface="Calibri"/>
              </a:rPr>
              <a:t>long-distance trade meant exposure to unfamiliar diseases</a:t>
            </a:r>
          </a:p>
          <a:p>
            <a:pPr indent="0" lvl="2" marL="914400" marR="0" rtl="0" algn="l">
              <a:lnSpc>
                <a:spcPct val="80000"/>
              </a:lnSpc>
              <a:spcBef>
                <a:spcPts val="0"/>
              </a:spcBef>
              <a:buClr>
                <a:schemeClr val="dk1"/>
              </a:buClr>
              <a:buSzPct val="25000"/>
              <a:buFont typeface="Calibri"/>
              <a:buNone/>
            </a:pPr>
            <a:r>
              <a:rPr b="0" baseline="0" i="0" lang="en-US" sz="1700" u="none" cap="none" strike="noStrike">
                <a:solidFill>
                  <a:schemeClr val="dk1"/>
                </a:solidFill>
                <a:latin typeface="Calibri"/>
                <a:ea typeface="Calibri"/>
                <a:cs typeface="Calibri"/>
                <a:sym typeface="Calibri"/>
              </a:rPr>
              <a:t>a.	      early case: great epidemic in Athens in 430-29 B.C.E.</a:t>
            </a:r>
          </a:p>
          <a:p>
            <a:pPr indent="0" lvl="2" marL="914400" marR="0" rtl="0" algn="l">
              <a:lnSpc>
                <a:spcPct val="80000"/>
              </a:lnSpc>
              <a:spcBef>
                <a:spcPts val="0"/>
              </a:spcBef>
              <a:buClr>
                <a:schemeClr val="dk1"/>
              </a:buClr>
              <a:buSzPct val="100000"/>
              <a:buFont typeface="Calibri"/>
              <a:buAutoNum type="alphaLcPeriod" startAt="2"/>
            </a:pPr>
            <a:r>
              <a:rPr b="0" baseline="0" i="0" lang="en-US" sz="1700" u="none" cap="none" strike="noStrike">
                <a:solidFill>
                  <a:schemeClr val="dk1"/>
                </a:solidFill>
                <a:latin typeface="Calibri"/>
                <a:ea typeface="Calibri"/>
                <a:cs typeface="Calibri"/>
                <a:sym typeface="Calibri"/>
              </a:rPr>
              <a:t>during the Roman and Han empires, smallpox and measles devastated both populations</a:t>
            </a:r>
          </a:p>
          <a:p>
            <a:pPr indent="0" lvl="2" marL="914400" marR="0" rtl="0" algn="l">
              <a:lnSpc>
                <a:spcPct val="80000"/>
              </a:lnSpc>
              <a:spcBef>
                <a:spcPts val="0"/>
              </a:spcBef>
              <a:buClr>
                <a:schemeClr val="dk1"/>
              </a:buClr>
              <a:buSzPct val="100000"/>
              <a:buFont typeface="Calibri"/>
              <a:buAutoNum type="alphaLcPeriod" startAt="2"/>
            </a:pPr>
            <a:r>
              <a:rPr b="0" baseline="0" i="0" lang="en-US" sz="1700" u="none" cap="none" strike="noStrike">
                <a:solidFill>
                  <a:schemeClr val="dk1"/>
                </a:solidFill>
                <a:latin typeface="Calibri"/>
                <a:ea typeface="Calibri"/>
                <a:cs typeface="Calibri"/>
                <a:sym typeface="Calibri"/>
              </a:rPr>
              <a:t>in 534-750 C.E., bubonic plague from India ravaged Mediterranean world</a:t>
            </a:r>
          </a:p>
          <a:p>
            <a:pPr indent="514350" lvl="1" marL="400050" marR="0" rtl="0" algn="l">
              <a:lnSpc>
                <a:spcPct val="80000"/>
              </a:lnSpc>
              <a:spcBef>
                <a:spcPts val="0"/>
              </a:spcBef>
              <a:buClr>
                <a:srgbClr val="17375E"/>
              </a:buClr>
              <a:buSzPct val="25000"/>
              <a:buFont typeface="Calibri"/>
              <a:buNone/>
            </a:pPr>
            <a:r>
              <a:rPr b="1" baseline="0" i="0" lang="en-US" sz="2000" u="none" cap="none" strike="noStrike">
                <a:solidFill>
                  <a:srgbClr val="17375E"/>
                </a:solidFill>
                <a:latin typeface="Calibri"/>
                <a:ea typeface="Calibri"/>
                <a:cs typeface="Calibri"/>
                <a:sym typeface="Calibri"/>
              </a:rPr>
              <a:t>3.      the Black Death spread thanks to the Mongol Empire's unification of much of Eurasia (thirteenth-fourteenth centuries)</a:t>
            </a:r>
          </a:p>
          <a:p>
            <a:pPr indent="0" lvl="2" marL="914400" marR="0" rtl="0" algn="l">
              <a:lnSpc>
                <a:spcPct val="80000"/>
              </a:lnSpc>
              <a:spcBef>
                <a:spcPts val="0"/>
              </a:spcBef>
              <a:buClr>
                <a:schemeClr val="dk1"/>
              </a:buClr>
              <a:buSzPct val="25000"/>
              <a:buFont typeface="Calibri"/>
              <a:buNone/>
            </a:pPr>
            <a:r>
              <a:rPr b="0" baseline="0" i="0" lang="en-US" sz="1700" u="none" cap="none" strike="noStrike">
                <a:solidFill>
                  <a:schemeClr val="dk1"/>
                </a:solidFill>
                <a:latin typeface="Calibri"/>
                <a:ea typeface="Calibri"/>
                <a:cs typeface="Calibri"/>
                <a:sym typeface="Calibri"/>
              </a:rPr>
              <a:t>a.	could have been bubonic plague, anthrax, or collection of epidemic- diseases</a:t>
            </a:r>
          </a:p>
          <a:p>
            <a:pPr indent="0" lvl="2" marL="914400" marR="0" rtl="0" algn="l">
              <a:lnSpc>
                <a:spcPct val="80000"/>
              </a:lnSpc>
              <a:spcBef>
                <a:spcPts val="0"/>
              </a:spcBef>
              <a:buClr>
                <a:schemeClr val="dk1"/>
              </a:buClr>
              <a:buSzPct val="25000"/>
              <a:buFont typeface="Calibri"/>
              <a:buNone/>
            </a:pPr>
            <a:r>
              <a:rPr b="0" baseline="0" i="0" lang="en-US" sz="1700" u="none" cap="none" strike="noStrike">
                <a:solidFill>
                  <a:schemeClr val="dk1"/>
                </a:solidFill>
                <a:latin typeface="Calibri"/>
                <a:ea typeface="Calibri"/>
                <a:cs typeface="Calibri"/>
                <a:sym typeface="Calibri"/>
              </a:rPr>
              <a:t>b.	killed as much as one-half of European population between 1346 and 1350</a:t>
            </a:r>
          </a:p>
          <a:p>
            <a:pPr indent="0" lvl="2" marL="914400" marR="0" rtl="0" algn="l">
              <a:lnSpc>
                <a:spcPct val="80000"/>
              </a:lnSpc>
              <a:spcBef>
                <a:spcPts val="0"/>
              </a:spcBef>
              <a:buClr>
                <a:schemeClr val="dk1"/>
              </a:buClr>
              <a:buSzPct val="25000"/>
              <a:buFont typeface="Calibri"/>
              <a:buNone/>
            </a:pPr>
            <a:r>
              <a:rPr b="0" baseline="0" i="0" lang="en-US" sz="1700" u="none" cap="none" strike="noStrike">
                <a:solidFill>
                  <a:schemeClr val="dk1"/>
                </a:solidFill>
                <a:latin typeface="Calibri"/>
                <a:ea typeface="Calibri"/>
                <a:cs typeface="Calibri"/>
                <a:sym typeface="Calibri"/>
              </a:rPr>
              <a:t>c.	similar death toll in China and parts of the Islamic world</a:t>
            </a:r>
          </a:p>
          <a:p>
            <a:pPr indent="0" lvl="2" marL="914400" marR="0" rtl="0" algn="l">
              <a:lnSpc>
                <a:spcPct val="80000"/>
              </a:lnSpc>
              <a:spcBef>
                <a:spcPts val="0"/>
              </a:spcBef>
              <a:buClr>
                <a:schemeClr val="dk1"/>
              </a:buClr>
              <a:buSzPct val="25000"/>
              <a:buFont typeface="Calibri"/>
              <a:buNone/>
            </a:pPr>
            <a:r>
              <a:rPr b="0" baseline="0" i="0" lang="en-US" sz="1700" u="none" cap="none" strike="noStrike">
                <a:solidFill>
                  <a:schemeClr val="dk1"/>
                </a:solidFill>
                <a:latin typeface="Calibri"/>
                <a:ea typeface="Calibri"/>
                <a:cs typeface="Calibri"/>
                <a:sym typeface="Calibri"/>
              </a:rPr>
              <a:t>d.	Central Asian steppes were badly affected (undermined Mongol power)</a:t>
            </a:r>
          </a:p>
          <a:p>
            <a:pPr indent="514350" lvl="1" marL="400050" marR="0" rtl="0" algn="l">
              <a:lnSpc>
                <a:spcPct val="80000"/>
              </a:lnSpc>
              <a:spcBef>
                <a:spcPts val="0"/>
              </a:spcBef>
              <a:buClr>
                <a:srgbClr val="17375E"/>
              </a:buClr>
              <a:buSzPct val="25000"/>
              <a:buFont typeface="Calibri"/>
              <a:buNone/>
            </a:pPr>
            <a:r>
              <a:rPr b="1" baseline="0" i="0" lang="en-US" sz="2000" u="none" cap="none" strike="noStrike">
                <a:solidFill>
                  <a:srgbClr val="17375E"/>
                </a:solidFill>
                <a:latin typeface="Calibri"/>
                <a:ea typeface="Calibri"/>
                <a:cs typeface="Calibri"/>
                <a:sym typeface="Calibri"/>
              </a:rPr>
              <a:t>4.      disease exchange gave Europeans an advantage when they reached the Western Hemisphere after 1500</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lnSpc>
                <a:spcPct val="80000"/>
              </a:lnSpc>
              <a:spcBef>
                <a:spcPts val="0"/>
              </a:spcBef>
              <a:buClr>
                <a:schemeClr val="dk1"/>
              </a:buClr>
              <a:buSzPct val="25000"/>
              <a:buFont typeface="Calibri"/>
              <a:buNone/>
            </a:pPr>
            <a:br>
              <a:rPr b="0" baseline="0" i="0" lang="en-US" sz="1800" u="none" cap="none" strike="noStrike">
                <a:solidFill>
                  <a:schemeClr val="dk1"/>
                </a:solidFill>
                <a:latin typeface="Calibri"/>
                <a:ea typeface="Calibri"/>
                <a:cs typeface="Calibri"/>
                <a:sym typeface="Calibri"/>
              </a:rPr>
            </a:b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III. Sea Roads:</a:t>
            </a:r>
            <a:br>
              <a:rPr b="1" baseline="0" i="0" lang="en-US" sz="4000" u="none" cap="none" strike="noStrike">
                <a:solidFill>
                  <a:schemeClr val="dk1"/>
                </a:solidFill>
                <a:latin typeface="Calibri"/>
                <a:ea typeface="Calibri"/>
                <a:cs typeface="Calibri"/>
                <a:sym typeface="Calibri"/>
              </a:rPr>
            </a:br>
            <a:r>
              <a:rPr b="1" baseline="0" i="0" lang="en-US" sz="4000" u="none" cap="none" strike="noStrike">
                <a:solidFill>
                  <a:schemeClr val="dk1"/>
                </a:solidFill>
                <a:latin typeface="Calibri"/>
                <a:ea typeface="Calibri"/>
                <a:cs typeface="Calibri"/>
                <a:sym typeface="Calibri"/>
              </a:rPr>
              <a:t>Exchange across the Indian Ocean</a:t>
            </a:r>
            <a:br>
              <a:rPr b="1" baseline="0" i="0" lang="en-US" sz="4000" u="none" cap="none" strike="noStrike">
                <a:solidFill>
                  <a:schemeClr val="dk1"/>
                </a:solidFill>
                <a:latin typeface="Calibri"/>
                <a:ea typeface="Calibri"/>
                <a:cs typeface="Calibri"/>
                <a:sym typeface="Calibri"/>
              </a:rPr>
            </a:br>
          </a:p>
        </p:txBody>
      </p:sp>
      <p:sp>
        <p:nvSpPr>
          <p:cNvPr id="172" name="Shape 172"/>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pic>
        <p:nvPicPr>
          <p:cNvPr id="173" name="Shape 173"/>
          <p:cNvPicPr preferRelativeResize="0"/>
          <p:nvPr/>
        </p:nvPicPr>
        <p:blipFill>
          <a:blip r:embed="rId3">
            <a:alphaModFix/>
          </a:blip>
          <a:stretch>
            <a:fillRect/>
          </a:stretch>
        </p:blipFill>
        <p:spPr>
          <a:xfrm>
            <a:off x="762000" y="1281112"/>
            <a:ext cx="7693025" cy="5576886"/>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title"/>
          </p:nvPr>
        </p:nvSpPr>
        <p:spPr>
          <a:xfrm>
            <a:off x="457200" y="3810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OUTLINE: THE BIG PICTURE: DEFINING A MILLENNIUM</a:t>
            </a:r>
            <a:br>
              <a:rPr b="0" baseline="0" i="0" lang="en-US" sz="4000" u="none" cap="none" strike="noStrike">
                <a:solidFill>
                  <a:schemeClr val="dk1"/>
                </a:solidFill>
                <a:latin typeface="Calibri"/>
                <a:ea typeface="Calibri"/>
                <a:cs typeface="Calibri"/>
                <a:sym typeface="Calibri"/>
              </a:rPr>
            </a:br>
          </a:p>
        </p:txBody>
      </p:sp>
      <p:sp>
        <p:nvSpPr>
          <p:cNvPr id="60" name="Shape 60"/>
          <p:cNvSpPr txBox="1"/>
          <p:nvPr>
            <p:ph idx="1" type="body"/>
          </p:nvPr>
        </p:nvSpPr>
        <p:spPr>
          <a:xfrm>
            <a:off x="457200" y="1600200"/>
            <a:ext cx="8229600" cy="49530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25000"/>
              <a:buFont typeface="Calibri"/>
              <a:buNone/>
            </a:pPr>
            <a:r>
              <a:rPr b="1" baseline="0" i="0" lang="en-US" sz="3000" u="none" cap="none" strike="noStrike">
                <a:solidFill>
                  <a:schemeClr val="dk1"/>
                </a:solidFill>
                <a:latin typeface="Calibri"/>
                <a:ea typeface="Calibri"/>
                <a:cs typeface="Calibri"/>
                <a:sym typeface="Calibri"/>
              </a:rPr>
              <a:t>I.  It is difficult to see when one phase of human history ends and another begins.</a:t>
            </a:r>
          </a:p>
          <a:p>
            <a:pPr indent="0" lvl="1" marL="457200" marR="0" rtl="0" algn="l">
              <a:lnSpc>
                <a:spcPct val="80000"/>
              </a:lnSpc>
              <a:spcBef>
                <a:spcPts val="0"/>
              </a:spcBef>
              <a:buClr>
                <a:schemeClr val="dk1"/>
              </a:buClr>
              <a:buSzPct val="25000"/>
              <a:buFont typeface="Calibri"/>
              <a:buNone/>
            </a:pPr>
            <a:r>
              <a:rPr b="0" baseline="0" i="0" lang="en-US" sz="2600" u="none" cap="none" strike="noStrike">
                <a:solidFill>
                  <a:schemeClr val="dk1"/>
                </a:solidFill>
                <a:latin typeface="Calibri"/>
                <a:ea typeface="Calibri"/>
                <a:cs typeface="Calibri"/>
                <a:sym typeface="Calibri"/>
              </a:rPr>
              <a:t>A.	Between about 200 and 850 C.E., many second-wave states and civilizations were disrupted, declined, or collapsed.</a:t>
            </a:r>
          </a:p>
          <a:p>
            <a:pPr indent="0" lvl="1" marL="457200" marR="0" rtl="0" algn="l">
              <a:lnSpc>
                <a:spcPct val="80000"/>
              </a:lnSpc>
              <a:spcBef>
                <a:spcPts val="0"/>
              </a:spcBef>
              <a:buClr>
                <a:schemeClr val="dk1"/>
              </a:buClr>
              <a:buSzPct val="25000"/>
              <a:buFont typeface="Calibri"/>
              <a:buNone/>
            </a:pPr>
            <a:r>
              <a:rPr b="0" baseline="0" i="0" lang="en-US" sz="2600" u="none" cap="none" strike="noStrike">
                <a:solidFill>
                  <a:schemeClr val="dk1"/>
                </a:solidFill>
                <a:latin typeface="Calibri"/>
                <a:ea typeface="Calibri"/>
                <a:cs typeface="Calibri"/>
                <a:sym typeface="Calibri"/>
              </a:rPr>
              <a:t>B.	Columbus's transatlantic voyages around 1500 mark a new departure in world history for most people.</a:t>
            </a:r>
          </a:p>
          <a:p>
            <a:pPr indent="0" lvl="1" marL="457200" marR="0" rtl="0" algn="l">
              <a:lnSpc>
                <a:spcPct val="80000"/>
              </a:lnSpc>
              <a:spcBef>
                <a:spcPts val="0"/>
              </a:spcBef>
              <a:buClr>
                <a:schemeClr val="dk1"/>
              </a:buClr>
              <a:buSzPct val="25000"/>
              <a:buFont typeface="Calibri"/>
              <a:buNone/>
            </a:pPr>
            <a:r>
              <a:rPr b="0" baseline="0" i="0" lang="en-US" sz="2600" u="none" cap="none" strike="noStrike">
                <a:solidFill>
                  <a:schemeClr val="dk1"/>
                </a:solidFill>
                <a:latin typeface="Calibri"/>
                <a:ea typeface="Calibri"/>
                <a:cs typeface="Calibri"/>
                <a:sym typeface="Calibri"/>
              </a:rPr>
              <a:t>C.	How should we understand the millennium that stretches from the end of the second-wave era to the beginning of modern world history?</a:t>
            </a:r>
          </a:p>
          <a:p>
            <a:pPr indent="0" lvl="2" marL="914400" marR="0" rtl="0" algn="l">
              <a:lnSpc>
                <a:spcPct val="80000"/>
              </a:lnSpc>
              <a:spcBef>
                <a:spcPts val="0"/>
              </a:spcBef>
              <a:buClr>
                <a:schemeClr val="dk1"/>
              </a:buClr>
              <a:buSzPct val="25000"/>
              <a:buFont typeface="Calibri"/>
              <a:buNone/>
            </a:pPr>
            <a:r>
              <a:rPr b="0" baseline="0" i="0" lang="en-US" sz="2200" u="none" cap="none" strike="noStrike">
                <a:solidFill>
                  <a:schemeClr val="dk1"/>
                </a:solidFill>
                <a:latin typeface="Calibri"/>
                <a:ea typeface="Calibri"/>
                <a:cs typeface="Calibri"/>
                <a:sym typeface="Calibri"/>
              </a:rPr>
              <a:t>1. difficult to define a distinct identity for this period</a:t>
            </a:r>
          </a:p>
          <a:p>
            <a:pPr indent="0" lvl="3" marL="13716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a.	some call it "postclassical," others "medieval" or "middle"</a:t>
            </a:r>
          </a:p>
          <a:p>
            <a:pPr indent="0" lvl="3" marL="13716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b.	this textbook uses the phrase "third- wave civilizations"</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III. Sea Roads:</a:t>
            </a:r>
            <a:br>
              <a:rPr b="1" baseline="0" i="0" lang="en-US" sz="4000" u="none" cap="none" strike="noStrike">
                <a:solidFill>
                  <a:schemeClr val="dk1"/>
                </a:solidFill>
                <a:latin typeface="Calibri"/>
                <a:ea typeface="Calibri"/>
                <a:cs typeface="Calibri"/>
                <a:sym typeface="Calibri"/>
              </a:rPr>
            </a:br>
            <a:r>
              <a:rPr b="1" baseline="0" i="0" lang="en-US" sz="4000" u="none" cap="none" strike="noStrike">
                <a:solidFill>
                  <a:schemeClr val="dk1"/>
                </a:solidFill>
                <a:latin typeface="Calibri"/>
                <a:ea typeface="Calibri"/>
                <a:cs typeface="Calibri"/>
                <a:sym typeface="Calibri"/>
              </a:rPr>
              <a:t>Exchange across the Indian Ocean</a:t>
            </a:r>
            <a:br>
              <a:rPr b="1" baseline="0" i="0" lang="en-US" sz="4000" u="none" cap="none" strike="noStrike">
                <a:solidFill>
                  <a:schemeClr val="dk1"/>
                </a:solidFill>
                <a:latin typeface="Calibri"/>
                <a:ea typeface="Calibri"/>
                <a:cs typeface="Calibri"/>
                <a:sym typeface="Calibri"/>
              </a:rPr>
            </a:br>
          </a:p>
        </p:txBody>
      </p:sp>
      <p:sp>
        <p:nvSpPr>
          <p:cNvPr id="180" name="Shape 180"/>
          <p:cNvSpPr txBox="1"/>
          <p:nvPr>
            <p:ph idx="1" type="body"/>
          </p:nvPr>
        </p:nvSpPr>
        <p:spPr>
          <a:xfrm>
            <a:off x="457200" y="1371600"/>
            <a:ext cx="8229600" cy="4754562"/>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100000"/>
              <a:buFont typeface="Calibri"/>
              <a:buAutoNum type="alphaUcPeriod"/>
            </a:pPr>
            <a:r>
              <a:rPr b="1" baseline="0" i="0" lang="en-US" sz="3200" u="none" cap="none" strike="noStrike">
                <a:solidFill>
                  <a:schemeClr val="dk1"/>
                </a:solidFill>
                <a:latin typeface="Calibri"/>
                <a:ea typeface="Calibri"/>
                <a:cs typeface="Calibri"/>
                <a:sym typeface="Calibri"/>
              </a:rPr>
              <a:t>The Mediterranean Sea was an avenue for commerce from the time of the Phoenicians.</a:t>
            </a:r>
          </a:p>
          <a:p>
            <a:pPr indent="514350" lvl="1" marL="400050" marR="0" rtl="0" algn="l">
              <a:spcBef>
                <a:spcPts val="0"/>
              </a:spcBef>
              <a:buClr>
                <a:schemeClr val="dk1"/>
              </a:buClr>
              <a:buSzPct val="100000"/>
              <a:buFont typeface="Calibri"/>
              <a:buAutoNum type="arabicPeriod"/>
            </a:pPr>
            <a:r>
              <a:rPr b="0" baseline="0" i="0" lang="en-US" sz="2800" u="none" cap="none" strike="noStrike">
                <a:solidFill>
                  <a:schemeClr val="dk1"/>
                </a:solidFill>
                <a:latin typeface="Calibri"/>
                <a:ea typeface="Calibri"/>
                <a:cs typeface="Calibri"/>
                <a:sym typeface="Calibri"/>
              </a:rPr>
              <a:t>Venice was a center of commerce by 1000 </a:t>
            </a:r>
            <a:r>
              <a:rPr b="1" baseline="0" i="0" lang="en-US" sz="2800" u="none" cap="none" strike="noStrike">
                <a:solidFill>
                  <a:schemeClr val="dk1"/>
                </a:solidFill>
                <a:latin typeface="Calibri"/>
                <a:ea typeface="Calibri"/>
                <a:cs typeface="Calibri"/>
                <a:sym typeface="Calibri"/>
              </a:rPr>
              <a:t>C.E.</a:t>
            </a:r>
          </a:p>
          <a:p>
            <a:pPr indent="514350" lvl="1" marL="400050" marR="0" rtl="0" algn="l">
              <a:spcBef>
                <a:spcPts val="0"/>
              </a:spcBef>
              <a:buClr>
                <a:schemeClr val="dk1"/>
              </a:buClr>
              <a:buSzPct val="100000"/>
              <a:buFont typeface="Calibri"/>
              <a:buAutoNum type="arabicPeriod"/>
            </a:pPr>
            <a:r>
              <a:rPr b="0" baseline="0" i="0" lang="en-US" sz="2800" u="none" cap="none" strike="noStrike">
                <a:solidFill>
                  <a:schemeClr val="dk1"/>
                </a:solidFill>
                <a:latin typeface="Calibri"/>
                <a:ea typeface="Calibri"/>
                <a:cs typeface="Calibri"/>
                <a:sym typeface="Calibri"/>
              </a:rPr>
              <a:t>controlled trade of imports from Asia</a:t>
            </a:r>
          </a:p>
          <a:p>
            <a:pPr indent="514350" lvl="1" marL="400050" marR="0" rtl="0" algn="l">
              <a:spcBef>
                <a:spcPts val="0"/>
              </a:spcBef>
              <a:buClr>
                <a:schemeClr val="dk1"/>
              </a:buClr>
              <a:buSzPct val="100000"/>
              <a:buFont typeface="Calibri"/>
              <a:buAutoNum type="arabicPeriod"/>
            </a:pPr>
            <a:r>
              <a:rPr b="0" baseline="0" i="0" lang="en-US" sz="2800" u="none" cap="none" strike="noStrike">
                <a:solidFill>
                  <a:schemeClr val="dk1"/>
                </a:solidFill>
                <a:latin typeface="Calibri"/>
                <a:ea typeface="Calibri"/>
                <a:cs typeface="Calibri"/>
                <a:sym typeface="Calibri"/>
              </a:rPr>
              <a:t>linked Europe to the much greater trade network of the Indian Ocean</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III. Sea Roads:</a:t>
            </a:r>
            <a:br>
              <a:rPr b="1" baseline="0" i="0" lang="en-US" sz="4000" u="none" cap="none" strike="noStrike">
                <a:solidFill>
                  <a:schemeClr val="dk1"/>
                </a:solidFill>
                <a:latin typeface="Calibri"/>
                <a:ea typeface="Calibri"/>
                <a:cs typeface="Calibri"/>
                <a:sym typeface="Calibri"/>
              </a:rPr>
            </a:br>
            <a:r>
              <a:rPr b="1" baseline="0" i="0" lang="en-US" sz="4000" u="none" cap="none" strike="noStrike">
                <a:solidFill>
                  <a:schemeClr val="dk1"/>
                </a:solidFill>
                <a:latin typeface="Calibri"/>
                <a:ea typeface="Calibri"/>
                <a:cs typeface="Calibri"/>
                <a:sym typeface="Calibri"/>
              </a:rPr>
              <a:t>Exchange across the Indian Ocean</a:t>
            </a:r>
            <a:br>
              <a:rPr b="1" baseline="0" i="0" lang="en-US" sz="4000" u="none" cap="none" strike="noStrike">
                <a:solidFill>
                  <a:schemeClr val="dk1"/>
                </a:solidFill>
                <a:latin typeface="Calibri"/>
                <a:ea typeface="Calibri"/>
                <a:cs typeface="Calibri"/>
                <a:sym typeface="Calibri"/>
              </a:rPr>
            </a:br>
          </a:p>
        </p:txBody>
      </p:sp>
      <p:sp>
        <p:nvSpPr>
          <p:cNvPr id="187" name="Shape 187"/>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3000" u="none" cap="none" strike="noStrike">
                <a:solidFill>
                  <a:schemeClr val="dk1"/>
                </a:solidFill>
                <a:latin typeface="Calibri"/>
                <a:ea typeface="Calibri"/>
                <a:cs typeface="Calibri"/>
                <a:sym typeface="Calibri"/>
              </a:rPr>
              <a:t>B. The Indian Ocean network was the world's most important until after 1500.</a:t>
            </a:r>
          </a:p>
          <a:p>
            <a:pPr indent="514350" lvl="1" marL="400050" marR="0" rtl="0" algn="l">
              <a:lnSpc>
                <a:spcPct val="90000"/>
              </a:lnSpc>
              <a:spcBef>
                <a:spcPts val="0"/>
              </a:spcBef>
              <a:buClr>
                <a:schemeClr val="dk1"/>
              </a:buClr>
              <a:buSzPct val="100000"/>
              <a:buFont typeface="Calibri"/>
              <a:buAutoNum type="arabicPeriod"/>
            </a:pPr>
            <a:r>
              <a:rPr b="0" baseline="0" i="0" lang="en-US" sz="2600" u="none" cap="none" strike="noStrike">
                <a:solidFill>
                  <a:schemeClr val="dk1"/>
                </a:solidFill>
                <a:latin typeface="Calibri"/>
                <a:ea typeface="Calibri"/>
                <a:cs typeface="Calibri"/>
                <a:sym typeface="Calibri"/>
              </a:rPr>
              <a:t>trade grew from environmental and cultural diversity</a:t>
            </a:r>
          </a:p>
          <a:p>
            <a:pPr indent="514350" lvl="1" marL="400050" marR="0" rtl="0" algn="l">
              <a:lnSpc>
                <a:spcPct val="90000"/>
              </a:lnSpc>
              <a:spcBef>
                <a:spcPts val="0"/>
              </a:spcBef>
              <a:buClr>
                <a:schemeClr val="dk1"/>
              </a:buClr>
              <a:buSzPct val="100000"/>
              <a:buFont typeface="Calibri"/>
              <a:buAutoNum type="arabicPeriod"/>
            </a:pPr>
            <a:r>
              <a:rPr b="0" baseline="0" i="0" lang="en-US" sz="2600" u="none" cap="none" strike="noStrike">
                <a:solidFill>
                  <a:schemeClr val="dk1"/>
                </a:solidFill>
                <a:latin typeface="Calibri"/>
                <a:ea typeface="Calibri"/>
                <a:cs typeface="Calibri"/>
                <a:sym typeface="Calibri"/>
              </a:rPr>
              <a:t>transportation was cheaper by sea than by land</a:t>
            </a:r>
          </a:p>
          <a:p>
            <a:pPr indent="514350" lvl="1" marL="400050" marR="0" rtl="0" algn="l">
              <a:lnSpc>
                <a:spcPct val="90000"/>
              </a:lnSpc>
              <a:spcBef>
                <a:spcPts val="0"/>
              </a:spcBef>
              <a:buClr>
                <a:schemeClr val="dk1"/>
              </a:buClr>
              <a:buSzPct val="100000"/>
              <a:buFont typeface="Calibri"/>
              <a:buAutoNum type="arabicPeriod"/>
            </a:pPr>
            <a:r>
              <a:rPr b="0" baseline="0" i="0" lang="en-US" sz="2600" u="none" cap="none" strike="noStrike">
                <a:solidFill>
                  <a:schemeClr val="dk1"/>
                </a:solidFill>
                <a:latin typeface="Calibri"/>
                <a:ea typeface="Calibri"/>
                <a:cs typeface="Calibri"/>
                <a:sym typeface="Calibri"/>
              </a:rPr>
              <a:t>made transportation of bulk goods possible (textiles, pepper, timber, rice, sugar, wheat)</a:t>
            </a:r>
          </a:p>
          <a:p>
            <a:pPr indent="514350" lvl="1" marL="400050" marR="0" rtl="0" algn="l">
              <a:lnSpc>
                <a:spcPct val="90000"/>
              </a:lnSpc>
              <a:spcBef>
                <a:spcPts val="0"/>
              </a:spcBef>
              <a:buClr>
                <a:schemeClr val="dk1"/>
              </a:buClr>
              <a:buSzPct val="100000"/>
              <a:buFont typeface="Calibri"/>
              <a:buAutoNum type="arabicPeriod"/>
            </a:pPr>
            <a:r>
              <a:rPr b="0" baseline="0" i="0" lang="en-US" sz="2600" u="none" cap="none" strike="noStrike">
                <a:solidFill>
                  <a:schemeClr val="dk1"/>
                </a:solidFill>
                <a:latin typeface="Calibri"/>
                <a:ea typeface="Calibri"/>
                <a:cs typeface="Calibri"/>
                <a:sym typeface="Calibri"/>
              </a:rPr>
              <a:t>commerce was possible thanks to monsoons (alternating wind currents)</a:t>
            </a:r>
          </a:p>
          <a:p>
            <a:pPr indent="514350" lvl="1" marL="400050" marR="0" rtl="0" algn="l">
              <a:lnSpc>
                <a:spcPct val="90000"/>
              </a:lnSpc>
              <a:spcBef>
                <a:spcPts val="0"/>
              </a:spcBef>
              <a:buClr>
                <a:schemeClr val="dk1"/>
              </a:buClr>
              <a:buSzPct val="100000"/>
              <a:buFont typeface="Calibri"/>
              <a:buAutoNum type="arabicPeriod"/>
            </a:pPr>
            <a:r>
              <a:rPr b="0" baseline="0" i="0" lang="en-US" sz="2600" u="none" cap="none" strike="noStrike">
                <a:solidFill>
                  <a:schemeClr val="dk1"/>
                </a:solidFill>
                <a:latin typeface="Calibri"/>
                <a:ea typeface="Calibri"/>
                <a:cs typeface="Calibri"/>
                <a:sym typeface="Calibri"/>
              </a:rPr>
              <a:t>commerce was between towns, not states</a:t>
            </a:r>
            <a:br>
              <a:rPr b="0" baseline="0" i="0" lang="en-US" sz="2600" u="none" cap="none" strike="noStrike">
                <a:solidFill>
                  <a:schemeClr val="dk1"/>
                </a:solidFill>
                <a:latin typeface="Calibri"/>
                <a:ea typeface="Calibri"/>
                <a:cs typeface="Calibri"/>
                <a:sym typeface="Calibri"/>
              </a:rPr>
            </a:b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III. Sea Roads:</a:t>
            </a:r>
            <a:br>
              <a:rPr b="1" baseline="0" i="0" lang="en-US" sz="4000" u="none" cap="none" strike="noStrike">
                <a:solidFill>
                  <a:schemeClr val="dk1"/>
                </a:solidFill>
                <a:latin typeface="Calibri"/>
                <a:ea typeface="Calibri"/>
                <a:cs typeface="Calibri"/>
                <a:sym typeface="Calibri"/>
              </a:rPr>
            </a:br>
            <a:r>
              <a:rPr b="1" baseline="0" i="0" lang="en-US" sz="4000" u="none" cap="none" strike="noStrike">
                <a:solidFill>
                  <a:schemeClr val="dk1"/>
                </a:solidFill>
                <a:latin typeface="Calibri"/>
                <a:ea typeface="Calibri"/>
                <a:cs typeface="Calibri"/>
                <a:sym typeface="Calibri"/>
              </a:rPr>
              <a:t>Exchange across the Indian Ocean</a:t>
            </a:r>
            <a:br>
              <a:rPr b="1" baseline="0" i="0" lang="en-US" sz="4000" u="none" cap="none" strike="noStrike">
                <a:solidFill>
                  <a:schemeClr val="dk1"/>
                </a:solidFill>
                <a:latin typeface="Calibri"/>
                <a:ea typeface="Calibri"/>
                <a:cs typeface="Calibri"/>
                <a:sym typeface="Calibri"/>
              </a:rPr>
            </a:br>
          </a:p>
        </p:txBody>
      </p:sp>
      <p:sp>
        <p:nvSpPr>
          <p:cNvPr id="194" name="Shape 194"/>
          <p:cNvSpPr txBox="1"/>
          <p:nvPr>
            <p:ph idx="1" type="body"/>
          </p:nvPr>
        </p:nvSpPr>
        <p:spPr>
          <a:xfrm>
            <a:off x="457200" y="1219200"/>
            <a:ext cx="8229600" cy="54102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25000"/>
              <a:buFont typeface="Calibri"/>
              <a:buNone/>
            </a:pPr>
            <a:r>
              <a:rPr b="1" baseline="0" i="0" lang="en-US" sz="2700" u="none" cap="none" strike="noStrike">
                <a:solidFill>
                  <a:schemeClr val="dk1"/>
                </a:solidFill>
                <a:latin typeface="Calibri"/>
                <a:ea typeface="Calibri"/>
                <a:cs typeface="Calibri"/>
                <a:sym typeface="Calibri"/>
              </a:rPr>
              <a:t>C.  Weaving the Web of an Indian Ocean World</a:t>
            </a:r>
          </a:p>
          <a:p>
            <a:pPr indent="0" lvl="1" marL="457200" marR="0" rtl="0" algn="l">
              <a:lnSpc>
                <a:spcPct val="80000"/>
              </a:lnSpc>
              <a:spcBef>
                <a:spcPts val="0"/>
              </a:spcBef>
              <a:buClr>
                <a:schemeClr val="dk1"/>
              </a:buClr>
              <a:buSzPct val="25000"/>
              <a:buFont typeface="Calibri"/>
              <a:buNone/>
            </a:pPr>
            <a:r>
              <a:rPr b="0" baseline="0" i="0" lang="en-US" sz="2400" u="none" cap="none" strike="noStrike">
                <a:solidFill>
                  <a:schemeClr val="dk1"/>
                </a:solidFill>
                <a:latin typeface="Calibri"/>
                <a:ea typeface="Calibri"/>
                <a:cs typeface="Calibri"/>
                <a:sym typeface="Calibri"/>
              </a:rPr>
              <a:t>1.	Indian Ocean trade started in the age of the First Civilizations</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a.	Indus Valley writing may have been stimulated by cuneiform</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b.	ancient Egyptians and Phoenicians traded down the Red Sea</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c.	Malay sailors reached Madagascar in the first millennium B.C.E.</a:t>
            </a:r>
          </a:p>
          <a:p>
            <a:pPr indent="0" lvl="1" marL="457200" marR="0" rtl="0" algn="l">
              <a:lnSpc>
                <a:spcPct val="80000"/>
              </a:lnSpc>
              <a:spcBef>
                <a:spcPts val="0"/>
              </a:spcBef>
              <a:buClr>
                <a:schemeClr val="dk1"/>
              </a:buClr>
              <a:buSzPct val="25000"/>
              <a:buFont typeface="Calibri"/>
              <a:buNone/>
            </a:pPr>
            <a:r>
              <a:rPr b="0" baseline="0" i="0" lang="en-US" sz="2400" u="none" cap="none" strike="noStrike">
                <a:solidFill>
                  <a:schemeClr val="dk1"/>
                </a:solidFill>
                <a:latin typeface="Calibri"/>
                <a:ea typeface="Calibri"/>
                <a:cs typeface="Calibri"/>
                <a:sym typeface="Calibri"/>
              </a:rPr>
              <a:t>2.	tempo of commerce increased in early centuries C.E. with greater understanding of monsoons</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a.	merchants from Roman Empire settled in southern India and East African coast</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b.	growing trade in eastern Indian Ocean and South China Sea</a:t>
            </a:r>
          </a:p>
          <a:p>
            <a:pPr indent="0" lvl="1" marL="457200" marR="0" rtl="0" algn="l">
              <a:lnSpc>
                <a:spcPct val="80000"/>
              </a:lnSpc>
              <a:spcBef>
                <a:spcPts val="0"/>
              </a:spcBef>
              <a:buClr>
                <a:schemeClr val="dk1"/>
              </a:buClr>
              <a:buSzPct val="25000"/>
              <a:buFont typeface="Calibri"/>
              <a:buNone/>
            </a:pPr>
            <a:r>
              <a:rPr b="0" baseline="0" i="0" lang="en-US" sz="2400" u="none" cap="none" strike="noStrike">
                <a:solidFill>
                  <a:schemeClr val="dk1"/>
                </a:solidFill>
                <a:latin typeface="Calibri"/>
                <a:ea typeface="Calibri"/>
                <a:cs typeface="Calibri"/>
                <a:sym typeface="Calibri"/>
              </a:rPr>
              <a:t>3.  fulcrum of trade was India</a:t>
            </a:r>
          </a:p>
          <a:p>
            <a:pPr indent="0" lvl="1" marL="457200" marR="0" rtl="0" algn="l">
              <a:lnSpc>
                <a:spcPct val="80000"/>
              </a:lnSpc>
              <a:spcBef>
                <a:spcPts val="0"/>
              </a:spcBef>
              <a:buClr>
                <a:schemeClr val="dk1"/>
              </a:buClr>
              <a:buSzPct val="25000"/>
              <a:buFont typeface="Calibri"/>
              <a:buNone/>
            </a:pPr>
            <a:r>
              <a:rPr b="0" baseline="0" i="0" lang="en-US" sz="2400" u="none" cap="none" strike="noStrike">
                <a:solidFill>
                  <a:schemeClr val="dk1"/>
                </a:solidFill>
                <a:latin typeface="Calibri"/>
                <a:ea typeface="Calibri"/>
                <a:cs typeface="Calibri"/>
                <a:sym typeface="Calibri"/>
              </a:rPr>
              <a:t>4.   two great encouragers for the Indian Ocean exchange:</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a.	economic and political revival of China</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b.	rise of Islam in seventh century C.E.</a:t>
            </a:r>
            <a:br>
              <a:rPr b="0" baseline="0" i="0" lang="en-US" sz="2000" u="none" cap="none" strike="noStrike">
                <a:solidFill>
                  <a:schemeClr val="dk1"/>
                </a:solidFill>
                <a:latin typeface="Calibri"/>
                <a:ea typeface="Calibri"/>
                <a:cs typeface="Calibri"/>
                <a:sym typeface="Calibri"/>
              </a:rPr>
            </a:b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pic>
        <p:nvPicPr>
          <p:cNvPr id="200" name="Shape 200"/>
          <p:cNvPicPr preferRelativeResize="0"/>
          <p:nvPr/>
        </p:nvPicPr>
        <p:blipFill>
          <a:blip r:embed="rId3">
            <a:alphaModFix/>
          </a:blip>
          <a:stretch>
            <a:fillRect/>
          </a:stretch>
        </p:blipFill>
        <p:spPr>
          <a:xfrm>
            <a:off x="12700" y="990600"/>
            <a:ext cx="9163049" cy="4435474"/>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457200" y="274637"/>
            <a:ext cx="2819400" cy="452596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Southeast Asia</a:t>
            </a:r>
            <a:br>
              <a:rPr b="1" baseline="0" i="0" lang="en-US" sz="4400" u="none" cap="none" strike="noStrike">
                <a:solidFill>
                  <a:schemeClr val="dk1"/>
                </a:solidFill>
                <a:latin typeface="Calibri"/>
                <a:ea typeface="Calibri"/>
                <a:cs typeface="Calibri"/>
                <a:sym typeface="Calibri"/>
              </a:rPr>
            </a:br>
          </a:p>
        </p:txBody>
      </p:sp>
      <p:pic>
        <p:nvPicPr>
          <p:cNvPr id="206" name="Shape 206"/>
          <p:cNvPicPr preferRelativeResize="0"/>
          <p:nvPr/>
        </p:nvPicPr>
        <p:blipFill>
          <a:blip r:embed="rId3">
            <a:alphaModFix/>
          </a:blip>
          <a:stretch>
            <a:fillRect/>
          </a:stretch>
        </p:blipFill>
        <p:spPr>
          <a:xfrm>
            <a:off x="3581400" y="325437"/>
            <a:ext cx="5167312" cy="6532562"/>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III. Sea Roads:</a:t>
            </a:r>
            <a:br>
              <a:rPr b="1" baseline="0" i="0" lang="en-US" sz="4000" u="none" cap="none" strike="noStrike">
                <a:solidFill>
                  <a:schemeClr val="dk1"/>
                </a:solidFill>
                <a:latin typeface="Calibri"/>
                <a:ea typeface="Calibri"/>
                <a:cs typeface="Calibri"/>
                <a:sym typeface="Calibri"/>
              </a:rPr>
            </a:br>
            <a:r>
              <a:rPr b="1" baseline="0" i="0" lang="en-US" sz="4000" u="none" cap="none" strike="noStrike">
                <a:solidFill>
                  <a:schemeClr val="dk1"/>
                </a:solidFill>
                <a:latin typeface="Calibri"/>
                <a:ea typeface="Calibri"/>
                <a:cs typeface="Calibri"/>
                <a:sym typeface="Calibri"/>
              </a:rPr>
              <a:t>Exchange across the Indian Ocean</a:t>
            </a:r>
            <a:br>
              <a:rPr b="1" baseline="0" i="0" lang="en-US" sz="4000" u="none" cap="none" strike="noStrike">
                <a:solidFill>
                  <a:schemeClr val="dk1"/>
                </a:solidFill>
                <a:latin typeface="Calibri"/>
                <a:ea typeface="Calibri"/>
                <a:cs typeface="Calibri"/>
                <a:sym typeface="Calibri"/>
              </a:rPr>
            </a:br>
          </a:p>
        </p:txBody>
      </p:sp>
      <p:sp>
        <p:nvSpPr>
          <p:cNvPr id="212" name="Shape 212"/>
          <p:cNvSpPr txBox="1"/>
          <p:nvPr>
            <p:ph idx="1" type="body"/>
          </p:nvPr>
        </p:nvSpPr>
        <p:spPr>
          <a:xfrm>
            <a:off x="457200" y="1295400"/>
            <a:ext cx="5181600" cy="5257799"/>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rgbClr val="C00000"/>
              </a:buClr>
              <a:buSzPct val="25000"/>
              <a:buFont typeface="Calibri"/>
              <a:buNone/>
            </a:pPr>
            <a:r>
              <a:rPr b="1" baseline="0" i="0" lang="en-US" sz="2800" u="none" cap="none" strike="noStrike">
                <a:solidFill>
                  <a:srgbClr val="C00000"/>
                </a:solidFill>
                <a:latin typeface="Calibri"/>
                <a:ea typeface="Calibri"/>
                <a:cs typeface="Calibri"/>
                <a:sym typeface="Calibri"/>
              </a:rPr>
              <a:t>D. Sea Roads as a Catalyst for Change:  Southeast Asia</a:t>
            </a:r>
          </a:p>
          <a:p>
            <a:pPr indent="0" lvl="1" marL="4572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1.	ocean commerce transformed Southeast Asia and East Africa</a:t>
            </a:r>
          </a:p>
          <a:p>
            <a:pPr indent="0" lvl="2" marL="914400" marR="0" rtl="0" algn="l">
              <a:lnSpc>
                <a:spcPct val="80000"/>
              </a:lnSpc>
              <a:spcBef>
                <a:spcPts val="0"/>
              </a:spcBef>
              <a:buClr>
                <a:schemeClr val="dk1"/>
              </a:buClr>
              <a:buSzPct val="25000"/>
              <a:buFont typeface="Calibri"/>
              <a:buNone/>
            </a:pPr>
            <a:r>
              <a:rPr b="0" baseline="0" i="0" lang="en-US" sz="1700" u="none" cap="none" strike="noStrike">
                <a:solidFill>
                  <a:schemeClr val="dk1"/>
                </a:solidFill>
                <a:latin typeface="Calibri"/>
                <a:ea typeface="Calibri"/>
                <a:cs typeface="Calibri"/>
                <a:sym typeface="Calibri"/>
              </a:rPr>
              <a:t>a.	trade stimulated political change</a:t>
            </a:r>
          </a:p>
          <a:p>
            <a:pPr indent="0" lvl="2" marL="914400" marR="0" rtl="0" algn="l">
              <a:lnSpc>
                <a:spcPct val="80000"/>
              </a:lnSpc>
              <a:spcBef>
                <a:spcPts val="0"/>
              </a:spcBef>
              <a:buClr>
                <a:schemeClr val="dk1"/>
              </a:buClr>
              <a:buSzPct val="25000"/>
              <a:buFont typeface="Calibri"/>
              <a:buNone/>
            </a:pPr>
            <a:r>
              <a:rPr b="0" baseline="0" i="0" lang="en-US" sz="1700" u="none" cap="none" strike="noStrike">
                <a:solidFill>
                  <a:schemeClr val="dk1"/>
                </a:solidFill>
                <a:latin typeface="Calibri"/>
                <a:ea typeface="Calibri"/>
                <a:cs typeface="Calibri"/>
                <a:sym typeface="Calibri"/>
              </a:rPr>
              <a:t>b.	introduction of foreign religious ideas</a:t>
            </a:r>
          </a:p>
          <a:p>
            <a:pPr indent="0" lvl="1" marL="4572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2.	Southeast Asia: location between China and India made it important</a:t>
            </a:r>
          </a:p>
          <a:p>
            <a:pPr indent="0" lvl="2" marL="914400" marR="0" rtl="0" algn="l">
              <a:lnSpc>
                <a:spcPct val="80000"/>
              </a:lnSpc>
              <a:spcBef>
                <a:spcPts val="0"/>
              </a:spcBef>
              <a:buClr>
                <a:schemeClr val="dk1"/>
              </a:buClr>
              <a:buSzPct val="25000"/>
              <a:buFont typeface="Calibri"/>
              <a:buNone/>
            </a:pPr>
            <a:r>
              <a:rPr b="0" baseline="0" i="0" lang="en-US" sz="1700" u="none" cap="none" strike="noStrike">
                <a:solidFill>
                  <a:schemeClr val="dk1"/>
                </a:solidFill>
                <a:latin typeface="Calibri"/>
                <a:ea typeface="Calibri"/>
                <a:cs typeface="Calibri"/>
                <a:sym typeface="Calibri"/>
              </a:rPr>
              <a:t>a.	Malay sailors opened an all-sea route between India and China through the Straits of Malacca ca. 350 C.E.</a:t>
            </a:r>
          </a:p>
          <a:p>
            <a:pPr indent="0" lvl="2" marL="914400" marR="0" rtl="0" algn="l">
              <a:lnSpc>
                <a:spcPct val="80000"/>
              </a:lnSpc>
              <a:spcBef>
                <a:spcPts val="0"/>
              </a:spcBef>
              <a:buClr>
                <a:schemeClr val="dk1"/>
              </a:buClr>
              <a:buSzPct val="25000"/>
              <a:buFont typeface="Calibri"/>
              <a:buNone/>
            </a:pPr>
            <a:r>
              <a:rPr b="0" baseline="0" i="0" lang="en-US" sz="1700" u="none" cap="none" strike="noStrike">
                <a:solidFill>
                  <a:schemeClr val="dk1"/>
                </a:solidFill>
                <a:latin typeface="Calibri"/>
                <a:ea typeface="Calibri"/>
                <a:cs typeface="Calibri"/>
                <a:sym typeface="Calibri"/>
              </a:rPr>
              <a:t>b.	led many small ports to compete to attract traders</a:t>
            </a:r>
          </a:p>
          <a:p>
            <a:pPr indent="0" lvl="1" marL="4572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3.	Malay kingdom of Srivijaya emerged from competition, dominated trade from 670 to 1025 C.E.</a:t>
            </a:r>
          </a:p>
          <a:p>
            <a:pPr indent="0" lvl="2" marL="914400" marR="0" rtl="0" algn="l">
              <a:lnSpc>
                <a:spcPct val="80000"/>
              </a:lnSpc>
              <a:spcBef>
                <a:spcPts val="0"/>
              </a:spcBef>
              <a:buClr>
                <a:schemeClr val="dk1"/>
              </a:buClr>
              <a:buSzPct val="25000"/>
              <a:buFont typeface="Calibri"/>
              <a:buNone/>
            </a:pPr>
            <a:r>
              <a:rPr b="0" baseline="0" i="0" lang="en-US" sz="1700" u="none" cap="none" strike="noStrike">
                <a:solidFill>
                  <a:schemeClr val="dk1"/>
                </a:solidFill>
                <a:latin typeface="Calibri"/>
                <a:ea typeface="Calibri"/>
                <a:cs typeface="Calibri"/>
                <a:sym typeface="Calibri"/>
              </a:rPr>
              <a:t>a.     gold, access to spices, and taxes on ships provided resources to create a state</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pic>
        <p:nvPicPr>
          <p:cNvPr id="213" name="Shape 213"/>
          <p:cNvPicPr preferRelativeResize="0"/>
          <p:nvPr/>
        </p:nvPicPr>
        <p:blipFill>
          <a:blip r:embed="rId3">
            <a:alphaModFix/>
          </a:blip>
          <a:stretch>
            <a:fillRect/>
          </a:stretch>
        </p:blipFill>
        <p:spPr>
          <a:xfrm>
            <a:off x="5791200" y="1752600"/>
            <a:ext cx="3352799" cy="423862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III. Sea Roads:</a:t>
            </a:r>
            <a:br>
              <a:rPr b="1" baseline="0" i="0" lang="en-US" sz="4000" u="none" cap="none" strike="noStrike">
                <a:solidFill>
                  <a:schemeClr val="dk1"/>
                </a:solidFill>
                <a:latin typeface="Calibri"/>
                <a:ea typeface="Calibri"/>
                <a:cs typeface="Calibri"/>
                <a:sym typeface="Calibri"/>
              </a:rPr>
            </a:br>
            <a:r>
              <a:rPr b="1" baseline="0" i="0" lang="en-US" sz="4000" u="none" cap="none" strike="noStrike">
                <a:solidFill>
                  <a:schemeClr val="dk1"/>
                </a:solidFill>
                <a:latin typeface="Calibri"/>
                <a:ea typeface="Calibri"/>
                <a:cs typeface="Calibri"/>
                <a:sym typeface="Calibri"/>
              </a:rPr>
              <a:t>Exchange across the Indian Ocean</a:t>
            </a:r>
            <a:br>
              <a:rPr b="1" baseline="0" i="0" lang="en-US" sz="4000" u="none" cap="none" strike="noStrike">
                <a:solidFill>
                  <a:schemeClr val="dk1"/>
                </a:solidFill>
                <a:latin typeface="Calibri"/>
                <a:ea typeface="Calibri"/>
                <a:cs typeface="Calibri"/>
                <a:sym typeface="Calibri"/>
              </a:rPr>
            </a:br>
          </a:p>
        </p:txBody>
      </p:sp>
      <p:sp>
        <p:nvSpPr>
          <p:cNvPr id="220" name="Shape 220"/>
          <p:cNvSpPr txBox="1"/>
          <p:nvPr>
            <p:ph idx="1" type="body"/>
          </p:nvPr>
        </p:nvSpPr>
        <p:spPr>
          <a:xfrm>
            <a:off x="457200" y="1295400"/>
            <a:ext cx="5029199" cy="5257799"/>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rgbClr val="C00000"/>
              </a:buClr>
              <a:buSzPct val="25000"/>
              <a:buFont typeface="Calibri"/>
              <a:buNone/>
            </a:pPr>
            <a:r>
              <a:rPr b="1" baseline="0" i="0" lang="en-US" sz="3400" u="none" cap="none" strike="noStrike">
                <a:solidFill>
                  <a:srgbClr val="C00000"/>
                </a:solidFill>
                <a:latin typeface="Calibri"/>
                <a:ea typeface="Calibri"/>
                <a:cs typeface="Calibri"/>
                <a:sym typeface="Calibri"/>
              </a:rPr>
              <a:t>D. Sea Roads as a Catalyst for Change:  Southeast Asia</a:t>
            </a:r>
          </a:p>
          <a:p>
            <a:pPr indent="0" lvl="1" marL="457200" marR="0" rtl="0" algn="l">
              <a:lnSpc>
                <a:spcPct val="80000"/>
              </a:lnSpc>
              <a:spcBef>
                <a:spcPts val="0"/>
              </a:spcBef>
              <a:buClr>
                <a:schemeClr val="dk1"/>
              </a:buClr>
              <a:buSzPct val="25000"/>
              <a:buFont typeface="Calibri"/>
              <a:buNone/>
            </a:pPr>
            <a:r>
              <a:rPr b="0" baseline="0" i="0" lang="en-US" sz="2400" u="none" cap="none" strike="noStrike">
                <a:solidFill>
                  <a:schemeClr val="dk1"/>
                </a:solidFill>
                <a:latin typeface="Calibri"/>
                <a:ea typeface="Calibri"/>
                <a:cs typeface="Calibri"/>
                <a:sym typeface="Calibri"/>
              </a:rPr>
              <a:t>4.	Inland states based on rice production also participated</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a.	Funan (0-600 C.E.) in modern Vietnam and eastern Cambodia hosted merchants from India and China</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b.Khmer kingdom of Angkor (800-1300 C.E.) exported exotic forest products and attracted Chinese merchants</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c.	Champa in modern Vietnam tried to control trade between China and Southeast Asia provoking warfare</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pic>
        <p:nvPicPr>
          <p:cNvPr id="221" name="Shape 221"/>
          <p:cNvPicPr preferRelativeResize="0"/>
          <p:nvPr/>
        </p:nvPicPr>
        <p:blipFill>
          <a:blip r:embed="rId3">
            <a:alphaModFix/>
          </a:blip>
          <a:stretch>
            <a:fillRect/>
          </a:stretch>
        </p:blipFill>
        <p:spPr>
          <a:xfrm>
            <a:off x="5472112" y="1420812"/>
            <a:ext cx="3276600" cy="4141787"/>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Pr>
              <a:t>Borobudur- Khmer state of Angkor</a:t>
            </a:r>
          </a:p>
        </p:txBody>
      </p:sp>
      <p:pic>
        <p:nvPicPr>
          <p:cNvPr id="228" name="Shape 228"/>
          <p:cNvPicPr preferRelativeResize="0"/>
          <p:nvPr/>
        </p:nvPicPr>
        <p:blipFill>
          <a:blip r:embed="rId3">
            <a:alphaModFix/>
          </a:blip>
          <a:stretch>
            <a:fillRect/>
          </a:stretch>
        </p:blipFill>
        <p:spPr>
          <a:xfrm>
            <a:off x="722312" y="1600200"/>
            <a:ext cx="7699375" cy="4525961"/>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III. Sea Roads:</a:t>
            </a:r>
            <a:br>
              <a:rPr b="1" baseline="0" i="0" lang="en-US" sz="4000" u="none" cap="none" strike="noStrike">
                <a:solidFill>
                  <a:schemeClr val="dk1"/>
                </a:solidFill>
                <a:latin typeface="Calibri"/>
                <a:ea typeface="Calibri"/>
                <a:cs typeface="Calibri"/>
                <a:sym typeface="Calibri"/>
              </a:rPr>
            </a:br>
            <a:r>
              <a:rPr b="1" baseline="0" i="0" lang="en-US" sz="4000" u="none" cap="none" strike="noStrike">
                <a:solidFill>
                  <a:schemeClr val="dk1"/>
                </a:solidFill>
                <a:latin typeface="Calibri"/>
                <a:ea typeface="Calibri"/>
                <a:cs typeface="Calibri"/>
                <a:sym typeface="Calibri"/>
              </a:rPr>
              <a:t>Exchange across the Indian Ocean</a:t>
            </a:r>
            <a:br>
              <a:rPr b="1" baseline="0" i="0" lang="en-US" sz="4000" u="none" cap="none" strike="noStrike">
                <a:solidFill>
                  <a:schemeClr val="dk1"/>
                </a:solidFill>
                <a:latin typeface="Calibri"/>
                <a:ea typeface="Calibri"/>
                <a:cs typeface="Calibri"/>
                <a:sym typeface="Calibri"/>
              </a:rPr>
            </a:br>
          </a:p>
        </p:txBody>
      </p:sp>
      <p:sp>
        <p:nvSpPr>
          <p:cNvPr id="234" name="Shape 234"/>
          <p:cNvSpPr txBox="1"/>
          <p:nvPr>
            <p:ph idx="1" type="body"/>
          </p:nvPr>
        </p:nvSpPr>
        <p:spPr>
          <a:xfrm>
            <a:off x="457200" y="1295400"/>
            <a:ext cx="4267199" cy="54102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rgbClr val="C00000"/>
              </a:buClr>
              <a:buSzPct val="25000"/>
              <a:buFont typeface="Calibri"/>
              <a:buNone/>
            </a:pPr>
            <a:r>
              <a:rPr b="1" baseline="0" i="0" lang="en-US" sz="2800" u="none" cap="none" strike="noStrike">
                <a:solidFill>
                  <a:srgbClr val="C00000"/>
                </a:solidFill>
                <a:latin typeface="Calibri"/>
                <a:ea typeface="Calibri"/>
                <a:cs typeface="Calibri"/>
                <a:sym typeface="Calibri"/>
              </a:rPr>
              <a:t>D. Sea Roads as a Catalyst for Change:  Southeast Asia</a:t>
            </a:r>
          </a:p>
          <a:p>
            <a:pPr indent="0" lvl="1" marL="457200" marR="0" rtl="0" algn="l">
              <a:lnSpc>
                <a:spcPct val="80000"/>
              </a:lnSpc>
              <a:spcBef>
                <a:spcPts val="0"/>
              </a:spcBef>
              <a:buClr>
                <a:schemeClr val="dk1"/>
              </a:buClr>
              <a:buSzPct val="25000"/>
              <a:buFont typeface="Calibri"/>
              <a:buNone/>
            </a:pPr>
            <a:r>
              <a:rPr b="0" baseline="0" i="0" lang="en-US" sz="2200" u="none" cap="none" strike="noStrike">
                <a:solidFill>
                  <a:schemeClr val="dk1"/>
                </a:solidFill>
                <a:latin typeface="Calibri"/>
                <a:ea typeface="Calibri"/>
                <a:cs typeface="Calibri"/>
                <a:sym typeface="Calibri"/>
              </a:rPr>
              <a:t>5.	Elements of Indian culture spread to South East Asia, Chinese culture to Vietnam</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a.  Indian alphabets, artistic forms, political and religious ideas and especially Buddhism</a:t>
            </a:r>
          </a:p>
          <a:p>
            <a:pPr indent="0" lvl="1" marL="457200" marR="0" rtl="0" algn="l">
              <a:lnSpc>
                <a:spcPct val="80000"/>
              </a:lnSpc>
              <a:spcBef>
                <a:spcPts val="0"/>
              </a:spcBef>
              <a:buClr>
                <a:schemeClr val="dk1"/>
              </a:buClr>
              <a:buSzPct val="25000"/>
              <a:buFont typeface="Calibri"/>
              <a:buNone/>
            </a:pPr>
            <a:r>
              <a:rPr b="0" baseline="0" i="0" lang="en-US" sz="2200" u="none" cap="none" strike="noStrike">
                <a:solidFill>
                  <a:schemeClr val="dk1"/>
                </a:solidFill>
                <a:latin typeface="Calibri"/>
                <a:ea typeface="Calibri"/>
                <a:cs typeface="Calibri"/>
                <a:sym typeface="Calibri"/>
              </a:rPr>
              <a:t>6.	Sailendras kingdom (central Java) was also influenced by India</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a.	massive building of Hindu and Buddhist centers (eighth-tenth centuries)</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b. shows Buddhist cultural grounding in Javanese custom</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pic>
        <p:nvPicPr>
          <p:cNvPr id="235" name="Shape 235"/>
          <p:cNvPicPr preferRelativeResize="0"/>
          <p:nvPr/>
        </p:nvPicPr>
        <p:blipFill>
          <a:blip r:embed="rId3">
            <a:alphaModFix/>
          </a:blip>
          <a:stretch>
            <a:fillRect/>
          </a:stretch>
        </p:blipFill>
        <p:spPr>
          <a:xfrm>
            <a:off x="5791200" y="1295400"/>
            <a:ext cx="2411412" cy="3047999"/>
          </a:xfrm>
          <a:prstGeom prst="rect">
            <a:avLst/>
          </a:prstGeom>
          <a:noFill/>
          <a:ln>
            <a:noFill/>
          </a:ln>
        </p:spPr>
      </p:pic>
      <p:pic>
        <p:nvPicPr>
          <p:cNvPr id="236" name="Shape 236"/>
          <p:cNvPicPr preferRelativeResize="0"/>
          <p:nvPr/>
        </p:nvPicPr>
        <p:blipFill>
          <a:blip r:embed="rId4">
            <a:alphaModFix/>
          </a:blip>
          <a:stretch>
            <a:fillRect/>
          </a:stretch>
        </p:blipFill>
        <p:spPr>
          <a:xfrm>
            <a:off x="5181600" y="4343400"/>
            <a:ext cx="3468686" cy="2038349"/>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III. Sea Roads:</a:t>
            </a:r>
            <a:br>
              <a:rPr b="1" baseline="0" i="0" lang="en-US" sz="4000" u="none" cap="none" strike="noStrike">
                <a:solidFill>
                  <a:schemeClr val="dk1"/>
                </a:solidFill>
                <a:latin typeface="Calibri"/>
                <a:ea typeface="Calibri"/>
                <a:cs typeface="Calibri"/>
                <a:sym typeface="Calibri"/>
              </a:rPr>
            </a:br>
            <a:r>
              <a:rPr b="1" baseline="0" i="0" lang="en-US" sz="4000" u="none" cap="none" strike="noStrike">
                <a:solidFill>
                  <a:schemeClr val="dk1"/>
                </a:solidFill>
                <a:latin typeface="Calibri"/>
                <a:ea typeface="Calibri"/>
                <a:cs typeface="Calibri"/>
                <a:sym typeface="Calibri"/>
              </a:rPr>
              <a:t>Exchange across the Indian Ocean</a:t>
            </a:r>
            <a:br>
              <a:rPr b="1" baseline="0" i="0" lang="en-US" sz="4000" u="none" cap="none" strike="noStrike">
                <a:solidFill>
                  <a:schemeClr val="dk1"/>
                </a:solidFill>
                <a:latin typeface="Calibri"/>
                <a:ea typeface="Calibri"/>
                <a:cs typeface="Calibri"/>
                <a:sym typeface="Calibri"/>
              </a:rPr>
            </a:br>
          </a:p>
        </p:txBody>
      </p:sp>
      <p:sp>
        <p:nvSpPr>
          <p:cNvPr id="243" name="Shape 243"/>
          <p:cNvSpPr txBox="1"/>
          <p:nvPr>
            <p:ph idx="1" type="body"/>
          </p:nvPr>
        </p:nvSpPr>
        <p:spPr>
          <a:xfrm>
            <a:off x="457200" y="1295400"/>
            <a:ext cx="4800600" cy="55626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rgbClr val="C00000"/>
              </a:buClr>
              <a:buSzPct val="25000"/>
              <a:buFont typeface="Calibri"/>
              <a:buNone/>
            </a:pPr>
            <a:r>
              <a:rPr b="1" baseline="0" i="0" lang="en-US" sz="3100" u="none" cap="none" strike="noStrike">
                <a:solidFill>
                  <a:srgbClr val="C00000"/>
                </a:solidFill>
                <a:latin typeface="Calibri"/>
                <a:ea typeface="Calibri"/>
                <a:cs typeface="Calibri"/>
                <a:sym typeface="Calibri"/>
              </a:rPr>
              <a:t>D. Sea Roads as a Catalyst for Change:  Southeast Asia</a:t>
            </a:r>
          </a:p>
          <a:p>
            <a:pPr indent="0" lvl="1" marL="457200" marR="0" rtl="0" algn="l">
              <a:lnSpc>
                <a:spcPct val="90000"/>
              </a:lnSpc>
              <a:spcBef>
                <a:spcPts val="0"/>
              </a:spcBef>
              <a:buClr>
                <a:schemeClr val="dk1"/>
              </a:buClr>
              <a:buSzPct val="25000"/>
              <a:buFont typeface="Calibri"/>
              <a:buNone/>
            </a:pPr>
            <a:r>
              <a:rPr b="0" baseline="0" i="0" lang="en-US" sz="2400" u="none" cap="none" strike="noStrike">
                <a:solidFill>
                  <a:schemeClr val="dk1"/>
                </a:solidFill>
                <a:latin typeface="Calibri"/>
                <a:ea typeface="Calibri"/>
                <a:cs typeface="Calibri"/>
                <a:sym typeface="Calibri"/>
              </a:rPr>
              <a:t>7.  Hinduism also found a place in Southeast Asia, especially in Champas and Angkor</a:t>
            </a:r>
          </a:p>
          <a:p>
            <a:pPr indent="0" lvl="1" marL="457200" marR="0" rtl="0" algn="l">
              <a:lnSpc>
                <a:spcPct val="90000"/>
              </a:lnSpc>
              <a:spcBef>
                <a:spcPts val="0"/>
              </a:spcBef>
              <a:buClr>
                <a:schemeClr val="dk1"/>
              </a:buClr>
              <a:buSzPct val="25000"/>
              <a:buFont typeface="Calibri"/>
              <a:buNone/>
            </a:pPr>
            <a:r>
              <a:rPr b="0" baseline="0" i="0" lang="en-US" sz="2400" u="none" cap="none" strike="noStrike">
                <a:solidFill>
                  <a:schemeClr val="dk1"/>
                </a:solidFill>
                <a:latin typeface="Calibri"/>
                <a:ea typeface="Calibri"/>
                <a:cs typeface="Calibri"/>
                <a:sym typeface="Calibri"/>
              </a:rPr>
              <a:t>8.   "Indianization" of Southeast Asia a voluntary process</a:t>
            </a:r>
          </a:p>
          <a:p>
            <a:pPr indent="0" lvl="2" marL="914400" marR="0" rtl="0" algn="l">
              <a:lnSpc>
                <a:spcPct val="9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a.	traditional practices mixed or existed alongside new Indian ideas and practices</a:t>
            </a:r>
          </a:p>
          <a:p>
            <a:pPr indent="0" lvl="2" marL="914400" marR="0" rtl="0" algn="l">
              <a:lnSpc>
                <a:spcPct val="9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b.little conflict between</a:t>
            </a:r>
          </a:p>
          <a:p>
            <a:pPr indent="0" lvl="2" marL="914400" marR="0" rtl="0" algn="l">
              <a:lnSpc>
                <a:spcPct val="9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c.	less patriarchal traditions of Southeast Asia persist</a:t>
            </a:r>
          </a:p>
          <a:p>
            <a:pPr indent="0" lvl="1" marL="457200" marR="0" rtl="0" algn="l">
              <a:lnSpc>
                <a:spcPct val="90000"/>
              </a:lnSpc>
              <a:spcBef>
                <a:spcPts val="0"/>
              </a:spcBef>
              <a:buClr>
                <a:schemeClr val="dk1"/>
              </a:buClr>
              <a:buSzPct val="25000"/>
              <a:buFont typeface="Calibri"/>
              <a:buNone/>
            </a:pPr>
            <a:r>
              <a:rPr b="0" baseline="0" i="0" lang="en-US" sz="2400" u="none" cap="none" strike="noStrike">
                <a:solidFill>
                  <a:schemeClr val="dk1"/>
                </a:solidFill>
                <a:latin typeface="Calibri"/>
                <a:ea typeface="Calibri"/>
                <a:cs typeface="Calibri"/>
                <a:sym typeface="Calibri"/>
              </a:rPr>
              <a:t>9.	Islam penetrated later</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pic>
        <p:nvPicPr>
          <p:cNvPr id="244" name="Shape 244"/>
          <p:cNvPicPr preferRelativeResize="0"/>
          <p:nvPr/>
        </p:nvPicPr>
        <p:blipFill>
          <a:blip r:embed="rId3">
            <a:alphaModFix/>
          </a:blip>
          <a:stretch>
            <a:fillRect/>
          </a:stretch>
        </p:blipFill>
        <p:spPr>
          <a:xfrm>
            <a:off x="5791200" y="1295400"/>
            <a:ext cx="2411412" cy="3047999"/>
          </a:xfrm>
          <a:prstGeom prst="rect">
            <a:avLst/>
          </a:prstGeom>
          <a:noFill/>
          <a:ln>
            <a:noFill/>
          </a:ln>
        </p:spPr>
      </p:pic>
      <p:pic>
        <p:nvPicPr>
          <p:cNvPr id="245" name="Shape 245"/>
          <p:cNvPicPr preferRelativeResize="0"/>
          <p:nvPr/>
        </p:nvPicPr>
        <p:blipFill>
          <a:blip r:embed="rId4">
            <a:alphaModFix/>
          </a:blip>
          <a:stretch>
            <a:fillRect/>
          </a:stretch>
        </p:blipFill>
        <p:spPr>
          <a:xfrm>
            <a:off x="5181600" y="4343400"/>
            <a:ext cx="3468686" cy="20383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OUTLINE: THE BIG PICTURE: DEFINING A MILLENNIUM</a:t>
            </a:r>
          </a:p>
        </p:txBody>
      </p:sp>
      <p:sp>
        <p:nvSpPr>
          <p:cNvPr id="66" name="Shape 66"/>
          <p:cNvSpPr txBox="1"/>
          <p:nvPr>
            <p:ph idx="1" type="body"/>
          </p:nvPr>
        </p:nvSpPr>
        <p:spPr>
          <a:xfrm>
            <a:off x="457200" y="1600200"/>
            <a:ext cx="8229600" cy="49530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25000"/>
              <a:buFont typeface="Calibri"/>
              <a:buNone/>
            </a:pPr>
            <a:r>
              <a:rPr b="1" baseline="0" i="0" lang="en-US" sz="2800" u="none" cap="none" strike="noStrike">
                <a:solidFill>
                  <a:schemeClr val="dk1"/>
                </a:solidFill>
                <a:latin typeface="Calibri"/>
                <a:ea typeface="Calibri"/>
                <a:cs typeface="Calibri"/>
                <a:sym typeface="Calibri"/>
              </a:rPr>
              <a:t>II. Third-Wave Civilizations: Something New, Something Old, Something Blended</a:t>
            </a:r>
          </a:p>
          <a:p>
            <a:pPr indent="0" lvl="0" marL="0" marR="0" rtl="0" algn="l">
              <a:lnSpc>
                <a:spcPct val="80000"/>
              </a:lnSpc>
              <a:spcBef>
                <a:spcPts val="0"/>
              </a:spcBef>
              <a:buClr>
                <a:schemeClr val="dk1"/>
              </a:buClr>
              <a:buSzPct val="100000"/>
              <a:buFont typeface="Calibri"/>
              <a:buAutoNum type="alphaUcPeriod"/>
            </a:pPr>
            <a:r>
              <a:rPr b="0" baseline="0" i="0" lang="en-US" sz="1800" u="none" cap="none" strike="noStrike">
                <a:solidFill>
                  <a:schemeClr val="dk1"/>
                </a:solidFill>
                <a:latin typeface="Calibri"/>
                <a:ea typeface="Calibri"/>
                <a:cs typeface="Calibri"/>
                <a:sym typeface="Calibri"/>
              </a:rPr>
              <a:t>Various regions followed different trajectories in this era.</a:t>
            </a:r>
          </a:p>
          <a:p>
            <a:pPr indent="0" lvl="0" marL="0" marR="0" rtl="0" algn="l">
              <a:lnSpc>
                <a:spcPct val="80000"/>
              </a:lnSpc>
              <a:spcBef>
                <a:spcPts val="0"/>
              </a:spcBef>
              <a:buClr>
                <a:schemeClr val="dk1"/>
              </a:buClr>
              <a:buSzPct val="100000"/>
              <a:buFont typeface="Calibri"/>
              <a:buAutoNum type="alphaUcPeriod"/>
            </a:pPr>
            <a:r>
              <a:rPr b="0" baseline="0" i="0" lang="en-US" sz="1800" u="none" cap="none" strike="noStrike">
                <a:solidFill>
                  <a:schemeClr val="dk1"/>
                </a:solidFill>
                <a:latin typeface="Calibri"/>
                <a:ea typeface="Calibri"/>
                <a:cs typeface="Calibri"/>
                <a:sym typeface="Calibri"/>
              </a:rPr>
              <a:t>Several distinct patterns of development emerged:</a:t>
            </a:r>
          </a:p>
          <a:p>
            <a:pPr indent="514350" lvl="1" marL="400050" marR="0" rtl="0" algn="l">
              <a:lnSpc>
                <a:spcPct val="80000"/>
              </a:lnSpc>
              <a:spcBef>
                <a:spcPts val="0"/>
              </a:spcBef>
              <a:buClr>
                <a:schemeClr val="dk1"/>
              </a:buClr>
              <a:buSzPct val="25000"/>
              <a:buFont typeface="Calibri"/>
              <a:buNone/>
            </a:pPr>
            <a:r>
              <a:rPr b="0" baseline="0" i="0" lang="en-US" sz="1500" u="none" cap="none" strike="noStrike">
                <a:solidFill>
                  <a:schemeClr val="dk1"/>
                </a:solidFill>
                <a:latin typeface="Calibri"/>
                <a:ea typeface="Calibri"/>
                <a:cs typeface="Calibri"/>
                <a:sym typeface="Calibri"/>
              </a:rPr>
              <a:t>1.      some areas saw creation of new but smaller civilizations where none had existed before</a:t>
            </a:r>
          </a:p>
          <a:p>
            <a:pPr indent="0" lvl="2" marL="914400" marR="0" rtl="0" algn="l">
              <a:lnSpc>
                <a:spcPct val="80000"/>
              </a:lnSpc>
              <a:spcBef>
                <a:spcPts val="0"/>
              </a:spcBef>
              <a:buClr>
                <a:schemeClr val="dk1"/>
              </a:buClr>
              <a:buSzPct val="25000"/>
              <a:buFont typeface="Calibri"/>
              <a:buNone/>
            </a:pPr>
            <a:r>
              <a:rPr b="0" baseline="0" i="0" lang="en-US" sz="1300" u="none" cap="none" strike="noStrike">
                <a:solidFill>
                  <a:schemeClr val="dk1"/>
                </a:solidFill>
                <a:latin typeface="Calibri"/>
                <a:ea typeface="Calibri"/>
                <a:cs typeface="Calibri"/>
                <a:sym typeface="Calibri"/>
              </a:rPr>
              <a:t>a.	East African Swahili civilization</a:t>
            </a:r>
          </a:p>
          <a:p>
            <a:pPr indent="0" lvl="2" marL="914400" marR="0" rtl="0" algn="l">
              <a:lnSpc>
                <a:spcPct val="80000"/>
              </a:lnSpc>
              <a:spcBef>
                <a:spcPts val="0"/>
              </a:spcBef>
              <a:buClr>
                <a:schemeClr val="dk1"/>
              </a:buClr>
              <a:buSzPct val="25000"/>
              <a:buFont typeface="Calibri"/>
              <a:buNone/>
            </a:pPr>
            <a:r>
              <a:rPr b="0" baseline="0" i="0" lang="en-US" sz="1300" u="none" cap="none" strike="noStrike">
                <a:solidFill>
                  <a:schemeClr val="dk1"/>
                </a:solidFill>
                <a:latin typeface="Calibri"/>
                <a:ea typeface="Calibri"/>
                <a:cs typeface="Calibri"/>
                <a:sym typeface="Calibri"/>
              </a:rPr>
              <a:t>b.	Ghana, Mali, and Songhay in West Africa</a:t>
            </a:r>
          </a:p>
          <a:p>
            <a:pPr indent="0" lvl="2" marL="914400" marR="0" rtl="0" algn="l">
              <a:lnSpc>
                <a:spcPct val="80000"/>
              </a:lnSpc>
              <a:spcBef>
                <a:spcPts val="0"/>
              </a:spcBef>
              <a:buClr>
                <a:schemeClr val="dk1"/>
              </a:buClr>
              <a:buSzPct val="25000"/>
              <a:buFont typeface="Calibri"/>
              <a:buNone/>
            </a:pPr>
            <a:r>
              <a:rPr b="0" baseline="0" i="0" lang="en-US" sz="1300" u="none" cap="none" strike="noStrike">
                <a:solidFill>
                  <a:schemeClr val="dk1"/>
                </a:solidFill>
                <a:latin typeface="Calibri"/>
                <a:ea typeface="Calibri"/>
                <a:cs typeface="Calibri"/>
                <a:sym typeface="Calibri"/>
              </a:rPr>
              <a:t>c.	Kievan Rus</a:t>
            </a:r>
          </a:p>
          <a:p>
            <a:pPr indent="0" lvl="2" marL="914400" marR="0" rtl="0" algn="l">
              <a:lnSpc>
                <a:spcPct val="80000"/>
              </a:lnSpc>
              <a:spcBef>
                <a:spcPts val="0"/>
              </a:spcBef>
              <a:buClr>
                <a:schemeClr val="dk1"/>
              </a:buClr>
              <a:buSzPct val="25000"/>
              <a:buFont typeface="Calibri"/>
              <a:buNone/>
            </a:pPr>
            <a:r>
              <a:rPr b="0" baseline="0" i="0" lang="en-US" sz="1300" u="none" cap="none" strike="noStrike">
                <a:solidFill>
                  <a:schemeClr val="dk1"/>
                </a:solidFill>
                <a:latin typeface="Calibri"/>
                <a:ea typeface="Calibri"/>
                <a:cs typeface="Calibri"/>
                <a:sym typeface="Calibri"/>
              </a:rPr>
              <a:t>d.	new civilizations in East and Southeast Asia</a:t>
            </a:r>
          </a:p>
          <a:p>
            <a:pPr indent="514350" lvl="1" marL="400050" marR="0" rtl="0" algn="l">
              <a:lnSpc>
                <a:spcPct val="80000"/>
              </a:lnSpc>
              <a:spcBef>
                <a:spcPts val="0"/>
              </a:spcBef>
              <a:buClr>
                <a:schemeClr val="dk1"/>
              </a:buClr>
              <a:buSzPct val="25000"/>
              <a:buFont typeface="Calibri"/>
              <a:buNone/>
            </a:pPr>
            <a:r>
              <a:rPr b="0" baseline="0" i="0" lang="en-US" sz="1500" u="none" cap="none" strike="noStrike">
                <a:solidFill>
                  <a:schemeClr val="dk1"/>
                </a:solidFill>
                <a:latin typeface="Calibri"/>
                <a:ea typeface="Calibri"/>
                <a:cs typeface="Calibri"/>
                <a:sym typeface="Calibri"/>
              </a:rPr>
              <a:t>2.	all were part of the pattern of increasing globalization of civilization</a:t>
            </a:r>
          </a:p>
          <a:p>
            <a:pPr indent="0" lvl="2" marL="914400" marR="0" rtl="0" algn="l">
              <a:lnSpc>
                <a:spcPct val="80000"/>
              </a:lnSpc>
              <a:spcBef>
                <a:spcPts val="0"/>
              </a:spcBef>
              <a:buClr>
                <a:schemeClr val="dk1"/>
              </a:buClr>
              <a:buSzPct val="25000"/>
              <a:buFont typeface="Calibri"/>
              <a:buNone/>
            </a:pPr>
            <a:r>
              <a:rPr b="0" baseline="0" i="0" lang="en-US" sz="1300" u="none" cap="none" strike="noStrike">
                <a:solidFill>
                  <a:schemeClr val="dk1"/>
                </a:solidFill>
                <a:latin typeface="Calibri"/>
                <a:ea typeface="Calibri"/>
                <a:cs typeface="Calibri"/>
                <a:sym typeface="Calibri"/>
              </a:rPr>
              <a:t>a.	the new civilizations were distinctive, but similar to earlier civilizations</a:t>
            </a:r>
          </a:p>
          <a:p>
            <a:pPr indent="0" lvl="2" marL="914400" marR="0" rtl="0" algn="l">
              <a:lnSpc>
                <a:spcPct val="80000"/>
              </a:lnSpc>
              <a:spcBef>
                <a:spcPts val="0"/>
              </a:spcBef>
              <a:buClr>
                <a:schemeClr val="dk1"/>
              </a:buClr>
              <a:buSzPct val="25000"/>
              <a:buFont typeface="Calibri"/>
              <a:buNone/>
            </a:pPr>
            <a:r>
              <a:rPr b="0" baseline="0" i="0" lang="en-US" sz="1300" u="none" cap="none" strike="noStrike">
                <a:solidFill>
                  <a:schemeClr val="dk1"/>
                </a:solidFill>
                <a:latin typeface="Calibri"/>
                <a:ea typeface="Calibri"/>
                <a:cs typeface="Calibri"/>
                <a:sym typeface="Calibri"/>
              </a:rPr>
              <a:t>b.	all borrowed heavily from earlier or more established centers</a:t>
            </a:r>
          </a:p>
          <a:p>
            <a:pPr indent="514350" lvl="1" marL="400050" marR="0" rtl="0" algn="l">
              <a:lnSpc>
                <a:spcPct val="80000"/>
              </a:lnSpc>
              <a:spcBef>
                <a:spcPts val="0"/>
              </a:spcBef>
              <a:buClr>
                <a:schemeClr val="dk1"/>
              </a:buClr>
              <a:buSzPct val="25000"/>
              <a:buFont typeface="Calibri"/>
              <a:buNone/>
            </a:pPr>
            <a:r>
              <a:rPr b="0" baseline="0" i="0" lang="en-US" sz="1500" u="none" cap="none" strike="noStrike">
                <a:solidFill>
                  <a:schemeClr val="dk1"/>
                </a:solidFill>
                <a:latin typeface="Calibri"/>
                <a:ea typeface="Calibri"/>
                <a:cs typeface="Calibri"/>
                <a:sym typeface="Calibri"/>
              </a:rPr>
              <a:t>3.      the most expansive and influential third-wave civilization was Islam</a:t>
            </a:r>
          </a:p>
          <a:p>
            <a:pPr indent="514350" lvl="1" marL="400050" marR="0" rtl="0" algn="l">
              <a:lnSpc>
                <a:spcPct val="80000"/>
              </a:lnSpc>
              <a:spcBef>
                <a:spcPts val="0"/>
              </a:spcBef>
              <a:buClr>
                <a:schemeClr val="dk1"/>
              </a:buClr>
              <a:buSzPct val="25000"/>
              <a:buFont typeface="Calibri"/>
              <a:buNone/>
            </a:pPr>
            <a:r>
              <a:rPr b="0" baseline="0" i="0" lang="en-US" sz="1500" u="none" cap="none" strike="noStrike">
                <a:solidFill>
                  <a:schemeClr val="dk1"/>
                </a:solidFill>
                <a:latin typeface="Calibri"/>
                <a:ea typeface="Calibri"/>
                <a:cs typeface="Calibri"/>
                <a:sym typeface="Calibri"/>
              </a:rPr>
              <a:t>4.      some older civilizations persisted or were reconstructed (e.g., Byzantium, China, India)</a:t>
            </a:r>
          </a:p>
          <a:p>
            <a:pPr indent="0" lvl="2" marL="914400" marR="0" rtl="0" algn="l">
              <a:lnSpc>
                <a:spcPct val="80000"/>
              </a:lnSpc>
              <a:spcBef>
                <a:spcPts val="0"/>
              </a:spcBef>
              <a:buClr>
                <a:schemeClr val="dk1"/>
              </a:buClr>
              <a:buSzPct val="25000"/>
              <a:buFont typeface="Calibri"/>
              <a:buNone/>
            </a:pPr>
            <a:r>
              <a:rPr b="0" baseline="0" i="0" lang="en-US" sz="1300" u="none" cap="none" strike="noStrike">
                <a:solidFill>
                  <a:schemeClr val="dk1"/>
                </a:solidFill>
                <a:latin typeface="Calibri"/>
                <a:ea typeface="Calibri"/>
                <a:cs typeface="Calibri"/>
                <a:sym typeface="Calibri"/>
              </a:rPr>
              <a:t>a.	collapse of Maya civilization and Teotihuacan opened the way to a reshaping of an ancient civilization</a:t>
            </a:r>
          </a:p>
          <a:p>
            <a:pPr indent="0" lvl="2" marL="914400" marR="0" rtl="0" algn="l">
              <a:lnSpc>
                <a:spcPct val="80000"/>
              </a:lnSpc>
              <a:spcBef>
                <a:spcPts val="0"/>
              </a:spcBef>
              <a:buClr>
                <a:schemeClr val="dk1"/>
              </a:buClr>
              <a:buSzPct val="25000"/>
              <a:buFont typeface="Calibri"/>
              <a:buNone/>
            </a:pPr>
            <a:r>
              <a:rPr b="0" baseline="0" i="0" lang="en-US" sz="1300" u="none" cap="none" strike="noStrike">
                <a:solidFill>
                  <a:schemeClr val="dk1"/>
                </a:solidFill>
                <a:latin typeface="Calibri"/>
                <a:ea typeface="Calibri"/>
                <a:cs typeface="Calibri"/>
                <a:sym typeface="Calibri"/>
              </a:rPr>
              <a:t>b.	the Inca formed an empire out of various centers of Andean civilization</a:t>
            </a:r>
          </a:p>
          <a:p>
            <a:pPr indent="514350" lvl="1" marL="400050" marR="0" rtl="0" algn="l">
              <a:lnSpc>
                <a:spcPct val="80000"/>
              </a:lnSpc>
              <a:spcBef>
                <a:spcPts val="0"/>
              </a:spcBef>
              <a:buClr>
                <a:schemeClr val="dk1"/>
              </a:buClr>
              <a:buSzPct val="25000"/>
              <a:buFont typeface="Calibri"/>
              <a:buNone/>
            </a:pPr>
            <a:r>
              <a:rPr b="0" baseline="0" i="0" lang="en-US" sz="1500" u="none" cap="none" strike="noStrike">
                <a:solidFill>
                  <a:schemeClr val="dk1"/>
                </a:solidFill>
                <a:latin typeface="Calibri"/>
                <a:ea typeface="Calibri"/>
                <a:cs typeface="Calibri"/>
                <a:sym typeface="Calibri"/>
              </a:rPr>
              <a:t>5.	Western Europe: successor states tried to maintain links to older Greco-Roman- Christian traditions</a:t>
            </a:r>
          </a:p>
          <a:p>
            <a:pPr indent="0" lvl="2" marL="914400" marR="0" rtl="0" algn="l">
              <a:lnSpc>
                <a:spcPct val="80000"/>
              </a:lnSpc>
              <a:spcBef>
                <a:spcPts val="0"/>
              </a:spcBef>
              <a:buClr>
                <a:schemeClr val="dk1"/>
              </a:buClr>
              <a:buSzPct val="25000"/>
              <a:buFont typeface="Calibri"/>
              <a:buNone/>
            </a:pPr>
            <a:r>
              <a:rPr b="0" baseline="0" i="0" lang="en-US" sz="1300" u="none" cap="none" strike="noStrike">
                <a:solidFill>
                  <a:schemeClr val="dk1"/>
                </a:solidFill>
                <a:latin typeface="Calibri"/>
                <a:ea typeface="Calibri"/>
                <a:cs typeface="Calibri"/>
                <a:sym typeface="Calibri"/>
              </a:rPr>
              <a:t>a.	but far more decentralized societies emerged, led by Germans</a:t>
            </a:r>
          </a:p>
          <a:p>
            <a:pPr indent="0" lvl="2" marL="914400" marR="0" rtl="0" algn="l">
              <a:lnSpc>
                <a:spcPct val="80000"/>
              </a:lnSpc>
              <a:spcBef>
                <a:spcPts val="0"/>
              </a:spcBef>
              <a:buClr>
                <a:schemeClr val="dk1"/>
              </a:buClr>
              <a:buSzPct val="25000"/>
              <a:buFont typeface="Calibri"/>
              <a:buNone/>
            </a:pPr>
            <a:r>
              <a:rPr b="0" baseline="0" i="0" lang="en-US" sz="1300" u="none" cap="none" strike="noStrike">
                <a:solidFill>
                  <a:schemeClr val="dk1"/>
                </a:solidFill>
                <a:latin typeface="Calibri"/>
                <a:ea typeface="Calibri"/>
                <a:cs typeface="Calibri"/>
                <a:sym typeface="Calibri"/>
              </a:rPr>
              <a:t>b.	hybrid civilization was created of Greco-Roman and Germanic elements</a:t>
            </a:r>
          </a:p>
          <a:p>
            <a:pPr indent="0" lvl="2" marL="914400" marR="0" rtl="0" algn="l">
              <a:lnSpc>
                <a:spcPct val="80000"/>
              </a:lnSpc>
              <a:spcBef>
                <a:spcPts val="0"/>
              </a:spcBef>
              <a:buClr>
                <a:schemeClr val="dk1"/>
              </a:buClr>
              <a:buSzPct val="25000"/>
              <a:buFont typeface="Calibri"/>
              <a:buNone/>
            </a:pPr>
            <a:r>
              <a:rPr b="0" baseline="0" i="0" lang="en-US" sz="1300" u="none" cap="none" strike="noStrike">
                <a:solidFill>
                  <a:schemeClr val="dk1"/>
                </a:solidFill>
                <a:latin typeface="Calibri"/>
                <a:ea typeface="Calibri"/>
                <a:cs typeface="Calibri"/>
                <a:sym typeface="Calibri"/>
              </a:rPr>
              <a:t>c.	development of highly competitive states after 1000 c.E.</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457200" y="274637"/>
            <a:ext cx="2819400" cy="452596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East Africa</a:t>
            </a:r>
            <a:br>
              <a:rPr b="1" baseline="0" i="0" lang="en-US" sz="4400" u="none" cap="none" strike="noStrike">
                <a:solidFill>
                  <a:schemeClr val="dk1"/>
                </a:solidFill>
                <a:latin typeface="Calibri"/>
                <a:ea typeface="Calibri"/>
                <a:cs typeface="Calibri"/>
                <a:sym typeface="Calibri"/>
              </a:rPr>
            </a:br>
          </a:p>
        </p:txBody>
      </p:sp>
      <p:pic>
        <p:nvPicPr>
          <p:cNvPr id="252" name="Shape 252"/>
          <p:cNvPicPr preferRelativeResize="0"/>
          <p:nvPr/>
        </p:nvPicPr>
        <p:blipFill>
          <a:blip r:embed="rId3">
            <a:alphaModFix/>
          </a:blip>
          <a:stretch>
            <a:fillRect/>
          </a:stretch>
        </p:blipFill>
        <p:spPr>
          <a:xfrm>
            <a:off x="3962400" y="0"/>
            <a:ext cx="3760787" cy="6532562"/>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III. Sea Roads:</a:t>
            </a:r>
            <a:br>
              <a:rPr b="1" baseline="0" i="0" lang="en-US" sz="4000" u="none" cap="none" strike="noStrike">
                <a:solidFill>
                  <a:schemeClr val="dk1"/>
                </a:solidFill>
                <a:latin typeface="Calibri"/>
                <a:ea typeface="Calibri"/>
                <a:cs typeface="Calibri"/>
                <a:sym typeface="Calibri"/>
              </a:rPr>
            </a:br>
            <a:r>
              <a:rPr b="1" baseline="0" i="0" lang="en-US" sz="4000" u="none" cap="none" strike="noStrike">
                <a:solidFill>
                  <a:schemeClr val="dk1"/>
                </a:solidFill>
                <a:latin typeface="Calibri"/>
                <a:ea typeface="Calibri"/>
                <a:cs typeface="Calibri"/>
                <a:sym typeface="Calibri"/>
              </a:rPr>
              <a:t>Exchange across the Indian Ocean</a:t>
            </a:r>
            <a:br>
              <a:rPr b="1" baseline="0" i="0" lang="en-US" sz="4000" u="none" cap="none" strike="noStrike">
                <a:solidFill>
                  <a:schemeClr val="dk1"/>
                </a:solidFill>
                <a:latin typeface="Calibri"/>
                <a:ea typeface="Calibri"/>
                <a:cs typeface="Calibri"/>
                <a:sym typeface="Calibri"/>
              </a:rPr>
            </a:br>
          </a:p>
        </p:txBody>
      </p:sp>
      <p:sp>
        <p:nvSpPr>
          <p:cNvPr id="258" name="Shape 258"/>
          <p:cNvSpPr txBox="1"/>
          <p:nvPr>
            <p:ph idx="1" type="body"/>
          </p:nvPr>
        </p:nvSpPr>
        <p:spPr>
          <a:xfrm>
            <a:off x="457200" y="1447800"/>
            <a:ext cx="8229600" cy="467836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rgbClr val="00B050"/>
              </a:buClr>
              <a:buSzPct val="25000"/>
              <a:buFont typeface="Calibri"/>
              <a:buNone/>
            </a:pPr>
            <a:r>
              <a:rPr b="1" baseline="0" i="0" lang="en-US" sz="3300" u="none" cap="none" strike="noStrike">
                <a:solidFill>
                  <a:srgbClr val="00B050"/>
                </a:solidFill>
                <a:latin typeface="Calibri"/>
                <a:ea typeface="Calibri"/>
                <a:cs typeface="Calibri"/>
                <a:sym typeface="Calibri"/>
              </a:rPr>
              <a:t>E. Sea Roads as a Catalyst for Change: East Africa</a:t>
            </a:r>
          </a:p>
          <a:p>
            <a:pPr indent="0" lvl="1" marL="457200" marR="0" rtl="0" algn="l">
              <a:lnSpc>
                <a:spcPct val="80000"/>
              </a:lnSpc>
              <a:spcBef>
                <a:spcPts val="0"/>
              </a:spcBef>
              <a:buClr>
                <a:schemeClr val="dk1"/>
              </a:buClr>
              <a:buSzPct val="25000"/>
              <a:buFont typeface="Calibri"/>
              <a:buNone/>
            </a:pPr>
            <a:r>
              <a:rPr b="0" baseline="0" i="0" lang="en-US" sz="2200" u="none" cap="none" strike="noStrike">
                <a:solidFill>
                  <a:schemeClr val="dk1"/>
                </a:solidFill>
                <a:latin typeface="Calibri"/>
                <a:ea typeface="Calibri"/>
                <a:cs typeface="Calibri"/>
                <a:sym typeface="Calibri"/>
              </a:rPr>
              <a:t>1.	Swahili civilization of East Africa developed from blend of Bantu with commercial life of the Indian Ocean (especially Islamic)</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a.	growing demand for East African products (gold, ivory, quartz, leopard skins, some slaves, iron, wood</a:t>
            </a:r>
            <a:br>
              <a:rPr b="0" baseline="0" i="0" lang="en-US" sz="1900" u="none" cap="none" strike="noStrike">
                <a:solidFill>
                  <a:schemeClr val="dk1"/>
                </a:solidFill>
                <a:latin typeface="Calibri"/>
                <a:ea typeface="Calibri"/>
                <a:cs typeface="Calibri"/>
                <a:sym typeface="Calibri"/>
              </a:rPr>
            </a:br>
            <a:r>
              <a:rPr b="0" baseline="0" i="0" lang="en-US" sz="1900" u="none" cap="none" strike="noStrike">
                <a:solidFill>
                  <a:schemeClr val="dk1"/>
                </a:solidFill>
                <a:latin typeface="Calibri"/>
                <a:ea typeface="Calibri"/>
                <a:cs typeface="Calibri"/>
                <a:sym typeface="Calibri"/>
              </a:rPr>
              <a:t>products)</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b.	African merchant class developed, with towns and kingships</a:t>
            </a:r>
          </a:p>
          <a:p>
            <a:pPr indent="0" lvl="1" marL="457200" marR="0" rtl="0" algn="l">
              <a:lnSpc>
                <a:spcPct val="80000"/>
              </a:lnSpc>
              <a:spcBef>
                <a:spcPts val="0"/>
              </a:spcBef>
              <a:buClr>
                <a:schemeClr val="dk1"/>
              </a:buClr>
              <a:buSzPct val="25000"/>
              <a:buFont typeface="Calibri"/>
              <a:buNone/>
            </a:pPr>
            <a:r>
              <a:rPr b="0" baseline="0" i="0" lang="en-US" sz="2200" u="none" cap="none" strike="noStrike">
                <a:solidFill>
                  <a:schemeClr val="dk1"/>
                </a:solidFill>
                <a:latin typeface="Calibri"/>
                <a:ea typeface="Calibri"/>
                <a:cs typeface="Calibri"/>
                <a:sym typeface="Calibri"/>
              </a:rPr>
              <a:t>2.	Swahili civilization flourished on East African coast between 1000 and 1500 C.E.</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a.	very urban, with cities of 15,000- 18,000 people</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b.	each city was politically independent, ruled by a king</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c.	accumulated goods from the interior and traded for Asian goods</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d.	sharp class distinctions</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III. Sea Roads:</a:t>
            </a:r>
            <a:br>
              <a:rPr b="1" baseline="0" i="0" lang="en-US" sz="4000" u="none" cap="none" strike="noStrike">
                <a:solidFill>
                  <a:schemeClr val="dk1"/>
                </a:solidFill>
                <a:latin typeface="Calibri"/>
                <a:ea typeface="Calibri"/>
                <a:cs typeface="Calibri"/>
                <a:sym typeface="Calibri"/>
              </a:rPr>
            </a:br>
            <a:r>
              <a:rPr b="1" baseline="0" i="0" lang="en-US" sz="4000" u="none" cap="none" strike="noStrike">
                <a:solidFill>
                  <a:schemeClr val="dk1"/>
                </a:solidFill>
                <a:latin typeface="Calibri"/>
                <a:ea typeface="Calibri"/>
                <a:cs typeface="Calibri"/>
                <a:sym typeface="Calibri"/>
              </a:rPr>
              <a:t>Exchange across the Indian Ocean</a:t>
            </a:r>
            <a:br>
              <a:rPr b="1" baseline="0" i="0" lang="en-US" sz="4000" u="none" cap="none" strike="noStrike">
                <a:solidFill>
                  <a:schemeClr val="dk1"/>
                </a:solidFill>
                <a:latin typeface="Calibri"/>
                <a:ea typeface="Calibri"/>
                <a:cs typeface="Calibri"/>
                <a:sym typeface="Calibri"/>
              </a:rPr>
            </a:br>
          </a:p>
        </p:txBody>
      </p:sp>
      <p:sp>
        <p:nvSpPr>
          <p:cNvPr id="265" name="Shape 265"/>
          <p:cNvSpPr txBox="1"/>
          <p:nvPr>
            <p:ph idx="1" type="body"/>
          </p:nvPr>
        </p:nvSpPr>
        <p:spPr>
          <a:xfrm>
            <a:off x="457200" y="1447800"/>
            <a:ext cx="8229600" cy="467836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rgbClr val="00B050"/>
              </a:buClr>
              <a:buSzPct val="25000"/>
              <a:buFont typeface="Calibri"/>
              <a:buNone/>
            </a:pPr>
            <a:r>
              <a:rPr b="1" baseline="0" i="0" lang="en-US" sz="3200" u="none" cap="none" strike="noStrike">
                <a:solidFill>
                  <a:srgbClr val="00B050"/>
                </a:solidFill>
                <a:latin typeface="Calibri"/>
                <a:ea typeface="Calibri"/>
                <a:cs typeface="Calibri"/>
                <a:sym typeface="Calibri"/>
              </a:rPr>
              <a:t>E. Sea Roads as a Catalyst for Change: East Africa</a:t>
            </a:r>
          </a:p>
          <a:p>
            <a:pPr indent="0" lvl="1" marL="457200" marR="0" rtl="0" algn="l">
              <a:lnSpc>
                <a:spcPct val="80000"/>
              </a:lnSpc>
              <a:spcBef>
                <a:spcPts val="0"/>
              </a:spcBef>
              <a:buClr>
                <a:schemeClr val="dk1"/>
              </a:buClr>
              <a:buSzPct val="25000"/>
              <a:buFont typeface="Calibri"/>
              <a:buNone/>
            </a:pPr>
            <a:r>
              <a:rPr b="0" baseline="0" i="0" lang="en-US" sz="2400" u="none" cap="none" strike="noStrike">
                <a:solidFill>
                  <a:schemeClr val="dk1"/>
                </a:solidFill>
                <a:latin typeface="Calibri"/>
                <a:ea typeface="Calibri"/>
                <a:cs typeface="Calibri"/>
                <a:sym typeface="Calibri"/>
              </a:rPr>
              <a:t>3.      most of trade was in Arab ships; Swahili craft traveled coastal waterways</a:t>
            </a:r>
          </a:p>
          <a:p>
            <a:pPr indent="0" lvl="1" marL="457200" marR="0" rtl="0" algn="l">
              <a:lnSpc>
                <a:spcPct val="80000"/>
              </a:lnSpc>
              <a:spcBef>
                <a:spcPts val="0"/>
              </a:spcBef>
              <a:buClr>
                <a:schemeClr val="dk1"/>
              </a:buClr>
              <a:buSzPct val="25000"/>
              <a:buFont typeface="Calibri"/>
              <a:buNone/>
            </a:pPr>
            <a:r>
              <a:rPr b="0" baseline="0" i="0" lang="en-US" sz="2400" u="none" cap="none" strike="noStrike">
                <a:solidFill>
                  <a:schemeClr val="dk1"/>
                </a:solidFill>
                <a:latin typeface="Calibri"/>
                <a:ea typeface="Calibri"/>
                <a:cs typeface="Calibri"/>
                <a:sym typeface="Calibri"/>
              </a:rPr>
              <a:t>4.      deep participation in the Indian Ocean world</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a.	regular visits by Arab, Indian and Persian merchants; some settled</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b.	many ruling families claimed Arab or Persian origins</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c.	Swahili was written in Arabic script, with Arabic loan words</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d.	widespread conversion to Islam</a:t>
            </a:r>
          </a:p>
          <a:p>
            <a:pPr indent="0" lvl="1" marL="457200" marR="0" rtl="0" algn="l">
              <a:lnSpc>
                <a:spcPct val="80000"/>
              </a:lnSpc>
              <a:spcBef>
                <a:spcPts val="0"/>
              </a:spcBef>
              <a:buClr>
                <a:schemeClr val="dk1"/>
              </a:buClr>
              <a:buSzPct val="25000"/>
              <a:buFont typeface="Calibri"/>
              <a:buNone/>
            </a:pPr>
            <a:r>
              <a:rPr b="0" baseline="0" i="0" lang="en-US" sz="2400" u="none" cap="none" strike="noStrike">
                <a:solidFill>
                  <a:schemeClr val="dk1"/>
                </a:solidFill>
                <a:latin typeface="Calibri"/>
                <a:ea typeface="Calibri"/>
                <a:cs typeface="Calibri"/>
                <a:sym typeface="Calibri"/>
              </a:rPr>
              <a:t>5.	Islam and Swahili culture didn't reach much beyond coast until the nineteenth century</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a.	but Swahili region traded with the interior, had an impact</a:t>
            </a:r>
          </a:p>
          <a:p>
            <a:pPr indent="0" lvl="2" marL="9144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b.	trade with interior for gold led to emergence of Great Zimbabwe (flourished in 1250-1350 C.E.)</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ph type="title"/>
          </p:nvPr>
        </p:nvSpPr>
        <p:spPr>
          <a:xfrm>
            <a:off x="533400" y="304800"/>
            <a:ext cx="2286000" cy="44958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IV. Sand Roads: Exchange across the Sahara</a:t>
            </a:r>
            <a:br>
              <a:rPr b="1" baseline="0" i="0" lang="en-US" sz="4000" u="none" cap="none" strike="noStrike">
                <a:solidFill>
                  <a:schemeClr val="dk1"/>
                </a:solidFill>
                <a:latin typeface="Calibri"/>
                <a:ea typeface="Calibri"/>
                <a:cs typeface="Calibri"/>
                <a:sym typeface="Calibri"/>
              </a:rPr>
            </a:br>
          </a:p>
        </p:txBody>
      </p:sp>
      <p:pic>
        <p:nvPicPr>
          <p:cNvPr id="272" name="Shape 272"/>
          <p:cNvPicPr preferRelativeResize="0"/>
          <p:nvPr/>
        </p:nvPicPr>
        <p:blipFill>
          <a:blip r:embed="rId3">
            <a:alphaModFix/>
          </a:blip>
          <a:stretch>
            <a:fillRect/>
          </a:stretch>
        </p:blipFill>
        <p:spPr>
          <a:xfrm>
            <a:off x="3200400" y="0"/>
            <a:ext cx="5418136" cy="6570661"/>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533400" y="3048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IV. Sand Roads: Exchange across the Sahara</a:t>
            </a:r>
            <a:br>
              <a:rPr b="1" baseline="0" i="0" lang="en-US" sz="4000" u="none" cap="none" strike="noStrike">
                <a:solidFill>
                  <a:schemeClr val="dk1"/>
                </a:solidFill>
                <a:latin typeface="Calibri"/>
                <a:ea typeface="Calibri"/>
                <a:cs typeface="Calibri"/>
                <a:sym typeface="Calibri"/>
              </a:rPr>
            </a:br>
          </a:p>
        </p:txBody>
      </p:sp>
      <p:sp>
        <p:nvSpPr>
          <p:cNvPr id="279" name="Shape 279"/>
          <p:cNvSpPr txBox="1"/>
          <p:nvPr>
            <p:ph idx="1" type="body"/>
          </p:nvPr>
        </p:nvSpPr>
        <p:spPr>
          <a:xfrm>
            <a:off x="228600" y="1295400"/>
            <a:ext cx="5410200" cy="4830762"/>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25000"/>
              <a:buFont typeface="Calibri"/>
              <a:buNone/>
            </a:pPr>
            <a:r>
              <a:rPr b="1" baseline="0" i="0" lang="en-US" sz="2500" u="none" cap="none" strike="noStrike">
                <a:solidFill>
                  <a:schemeClr val="dk1"/>
                </a:solidFill>
                <a:latin typeface="Calibri"/>
                <a:ea typeface="Calibri"/>
                <a:cs typeface="Calibri"/>
                <a:sym typeface="Calibri"/>
              </a:rPr>
              <a:t>A. Commercial Beginnings in West Africa </a:t>
            </a:r>
          </a:p>
          <a:p>
            <a:pPr indent="0" lvl="1" marL="457200" marR="0" rtl="0" algn="l">
              <a:lnSpc>
                <a:spcPct val="80000"/>
              </a:lnSpc>
              <a:spcBef>
                <a:spcPts val="0"/>
              </a:spcBef>
              <a:buClr>
                <a:schemeClr val="dk1"/>
              </a:buClr>
              <a:buSzPct val="25000"/>
              <a:buFont typeface="Calibri"/>
              <a:buNone/>
            </a:pPr>
            <a:r>
              <a:rPr b="0" baseline="0" i="0" lang="en-US" sz="2200" u="none" cap="none" strike="noStrike">
                <a:solidFill>
                  <a:schemeClr val="dk1"/>
                </a:solidFill>
                <a:latin typeface="Calibri"/>
                <a:ea typeface="Calibri"/>
                <a:cs typeface="Calibri"/>
                <a:sym typeface="Calibri"/>
              </a:rPr>
              <a:t>1. trans-African trade was also based on environmental variation </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a. North Africa manufactured goods</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b.	Sahara had copper and salt deposits, dates</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c.	agricultural peoples further south grew crops, produced textiles, mined gold</a:t>
            </a:r>
          </a:p>
          <a:p>
            <a:pPr indent="0" lvl="1" marL="457200" marR="0" rtl="0" algn="l">
              <a:lnSpc>
                <a:spcPct val="80000"/>
              </a:lnSpc>
              <a:spcBef>
                <a:spcPts val="0"/>
              </a:spcBef>
              <a:buClr>
                <a:schemeClr val="dk1"/>
              </a:buClr>
              <a:buSzPct val="25000"/>
              <a:buFont typeface="Calibri"/>
              <a:buNone/>
            </a:pPr>
            <a:r>
              <a:rPr b="0" baseline="0" i="0" lang="en-US" sz="2200" u="none" cap="none" strike="noStrike">
                <a:solidFill>
                  <a:schemeClr val="dk1"/>
                </a:solidFill>
                <a:latin typeface="Calibri"/>
                <a:ea typeface="Calibri"/>
                <a:cs typeface="Calibri"/>
                <a:sym typeface="Calibri"/>
              </a:rPr>
              <a:t>2. earliest trade in the region was among agricultural peoples in the Sudan</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a.	emergence of urban clusters in the early centuries C.E.</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b.	most famous was Jenne-jeno (Niger Valley civilization)</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pic>
        <p:nvPicPr>
          <p:cNvPr id="280" name="Shape 280"/>
          <p:cNvPicPr preferRelativeResize="0"/>
          <p:nvPr/>
        </p:nvPicPr>
        <p:blipFill>
          <a:blip r:embed="rId3">
            <a:alphaModFix/>
          </a:blip>
          <a:stretch>
            <a:fillRect/>
          </a:stretch>
        </p:blipFill>
        <p:spPr>
          <a:xfrm>
            <a:off x="5648325" y="1676400"/>
            <a:ext cx="3317875" cy="4024311"/>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pic>
        <p:nvPicPr>
          <p:cNvPr id="286" name="Shape 286"/>
          <p:cNvPicPr preferRelativeResize="0"/>
          <p:nvPr/>
        </p:nvPicPr>
        <p:blipFill>
          <a:blip r:embed="rId3">
            <a:alphaModFix/>
          </a:blip>
          <a:stretch>
            <a:fillRect/>
          </a:stretch>
        </p:blipFill>
        <p:spPr>
          <a:xfrm>
            <a:off x="800100" y="165100"/>
            <a:ext cx="7550150" cy="6532562"/>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IV. Sand Roads: Exchange across the Sahara</a:t>
            </a:r>
            <a:br>
              <a:rPr b="1" baseline="0" i="0" lang="en-US" sz="4000" u="none" cap="none" strike="noStrike">
                <a:solidFill>
                  <a:schemeClr val="dk1"/>
                </a:solidFill>
                <a:latin typeface="Calibri"/>
                <a:ea typeface="Calibri"/>
                <a:cs typeface="Calibri"/>
                <a:sym typeface="Calibri"/>
              </a:rPr>
            </a:br>
          </a:p>
        </p:txBody>
      </p:sp>
      <p:sp>
        <p:nvSpPr>
          <p:cNvPr id="292" name="Shape 292"/>
          <p:cNvSpPr txBox="1"/>
          <p:nvPr>
            <p:ph idx="1" type="body"/>
          </p:nvPr>
        </p:nvSpPr>
        <p:spPr>
          <a:xfrm>
            <a:off x="304800" y="1130300"/>
            <a:ext cx="5105399" cy="5727699"/>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25000"/>
              <a:buFont typeface="Calibri"/>
              <a:buNone/>
            </a:pPr>
            <a:r>
              <a:rPr b="1" baseline="0" i="0" lang="en-US" sz="2500" u="none" cap="none" strike="noStrike">
                <a:solidFill>
                  <a:schemeClr val="dk1"/>
                </a:solidFill>
                <a:latin typeface="Calibri"/>
                <a:ea typeface="Calibri"/>
                <a:cs typeface="Calibri"/>
                <a:sym typeface="Calibri"/>
              </a:rPr>
              <a:t>B. Gold, Salt, and Slaves: Trade and Empire in West Africa</a:t>
            </a:r>
          </a:p>
          <a:p>
            <a:pPr indent="0" lvl="1" marL="457200" marR="0" rtl="0" algn="l">
              <a:lnSpc>
                <a:spcPct val="80000"/>
              </a:lnSpc>
              <a:spcBef>
                <a:spcPts val="0"/>
              </a:spcBef>
              <a:buClr>
                <a:schemeClr val="dk1"/>
              </a:buClr>
              <a:buSzPct val="25000"/>
              <a:buFont typeface="Calibri"/>
              <a:buNone/>
            </a:pPr>
            <a:r>
              <a:rPr b="0" baseline="0" i="0" lang="en-US" sz="2200" u="none" cap="none" strike="noStrike">
                <a:solidFill>
                  <a:schemeClr val="dk1"/>
                </a:solidFill>
                <a:latin typeface="Calibri"/>
                <a:ea typeface="Calibri"/>
                <a:cs typeface="Calibri"/>
                <a:sym typeface="Calibri"/>
              </a:rPr>
              <a:t>1.	introduction of the camel in early centuries C.E. was a turning point</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a.	camels can go 10 days without water</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b.	made it possible to cross the Sahara</a:t>
            </a:r>
          </a:p>
          <a:p>
            <a:pPr indent="0" lvl="1" marL="457200" marR="0" rtl="0" algn="l">
              <a:lnSpc>
                <a:spcPct val="80000"/>
              </a:lnSpc>
              <a:spcBef>
                <a:spcPts val="0"/>
              </a:spcBef>
              <a:buClr>
                <a:schemeClr val="dk1"/>
              </a:buClr>
              <a:buSzPct val="25000"/>
              <a:buFont typeface="Calibri"/>
              <a:buNone/>
            </a:pPr>
            <a:r>
              <a:rPr b="0" baseline="0" i="0" lang="en-US" sz="2200" u="none" cap="none" strike="noStrike">
                <a:solidFill>
                  <a:schemeClr val="dk1"/>
                </a:solidFill>
                <a:latin typeface="Calibri"/>
                <a:ea typeface="Calibri"/>
                <a:cs typeface="Calibri"/>
                <a:sym typeface="Calibri"/>
              </a:rPr>
              <a:t>2. regular trans-Saharan commerce by 300-400 C.E.</a:t>
            </a:r>
          </a:p>
          <a:p>
            <a:pPr indent="0" lvl="1" marL="457200" marR="0" rtl="0" algn="l">
              <a:lnSpc>
                <a:spcPct val="80000"/>
              </a:lnSpc>
              <a:spcBef>
                <a:spcPts val="0"/>
              </a:spcBef>
              <a:buClr>
                <a:schemeClr val="dk1"/>
              </a:buClr>
              <a:buSzPct val="25000"/>
              <a:buFont typeface="Calibri"/>
              <a:buNone/>
            </a:pPr>
            <a:r>
              <a:rPr b="0" baseline="0" i="0" lang="en-US" sz="2200" u="none" cap="none" strike="noStrike">
                <a:solidFill>
                  <a:schemeClr val="dk1"/>
                </a:solidFill>
                <a:latin typeface="Calibri"/>
                <a:ea typeface="Calibri"/>
                <a:cs typeface="Calibri"/>
                <a:sym typeface="Calibri"/>
              </a:rPr>
              <a:t>3. merchants especially wanted gold from West Africa (along with ivory, kola nuts, slaves)</a:t>
            </a:r>
          </a:p>
          <a:p>
            <a:pPr indent="0" lvl="1" marL="457200" marR="0" rtl="0" algn="l">
              <a:lnSpc>
                <a:spcPct val="80000"/>
              </a:lnSpc>
              <a:spcBef>
                <a:spcPts val="0"/>
              </a:spcBef>
              <a:buClr>
                <a:schemeClr val="dk1"/>
              </a:buClr>
              <a:buSzPct val="25000"/>
              <a:buFont typeface="Calibri"/>
              <a:buNone/>
            </a:pPr>
            <a:r>
              <a:rPr b="0" baseline="0" i="0" lang="en-US" sz="2200" u="none" cap="none" strike="noStrike">
                <a:solidFill>
                  <a:schemeClr val="dk1"/>
                </a:solidFill>
                <a:latin typeface="Calibri"/>
                <a:ea typeface="Calibri"/>
                <a:cs typeface="Calibri"/>
                <a:sym typeface="Calibri"/>
              </a:rPr>
              <a:t>4. the Sahara became a major international trade route</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a.	huge caravans (as many as 5,000 camels)</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b.	caravans traveled the desert for over 1,000 years</a:t>
            </a:r>
          </a:p>
          <a:p>
            <a:pPr indent="0" lvl="1" marL="457200" marR="0" rtl="0" algn="l">
              <a:lnSpc>
                <a:spcPct val="80000"/>
              </a:lnSpc>
              <a:spcBef>
                <a:spcPts val="0"/>
              </a:spcBef>
              <a:buClr>
                <a:schemeClr val="dk1"/>
              </a:buClr>
              <a:buSzPct val="25000"/>
              <a:buFont typeface="Calibri"/>
              <a:buNone/>
            </a:pPr>
            <a:br>
              <a:rPr b="0" baseline="0" i="0" lang="en-US" sz="1800" u="none" cap="none" strike="noStrike">
                <a:solidFill>
                  <a:schemeClr val="dk1"/>
                </a:solidFill>
                <a:latin typeface="Calibri"/>
                <a:ea typeface="Calibri"/>
                <a:cs typeface="Calibri"/>
                <a:sym typeface="Calibri"/>
              </a:rPr>
            </a:b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pic>
        <p:nvPicPr>
          <p:cNvPr id="293" name="Shape 293"/>
          <p:cNvPicPr preferRelativeResize="0"/>
          <p:nvPr/>
        </p:nvPicPr>
        <p:blipFill>
          <a:blip r:embed="rId3">
            <a:alphaModFix/>
          </a:blip>
          <a:stretch>
            <a:fillRect/>
          </a:stretch>
        </p:blipFill>
        <p:spPr>
          <a:xfrm>
            <a:off x="6934200" y="4953000"/>
            <a:ext cx="1928812" cy="1668462"/>
          </a:xfrm>
          <a:prstGeom prst="rect">
            <a:avLst/>
          </a:prstGeom>
          <a:noFill/>
          <a:ln>
            <a:noFill/>
          </a:ln>
        </p:spPr>
      </p:pic>
      <p:pic>
        <p:nvPicPr>
          <p:cNvPr id="294" name="Shape 294"/>
          <p:cNvPicPr preferRelativeResize="0"/>
          <p:nvPr/>
        </p:nvPicPr>
        <p:blipFill>
          <a:blip r:embed="rId4">
            <a:alphaModFix/>
          </a:blip>
          <a:stretch>
            <a:fillRect/>
          </a:stretch>
        </p:blipFill>
        <p:spPr>
          <a:xfrm>
            <a:off x="5594350" y="1130300"/>
            <a:ext cx="3344862" cy="4056061"/>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IV. Sand Roads: Exchange across the Sahara</a:t>
            </a:r>
            <a:br>
              <a:rPr b="1" baseline="0" i="0" lang="en-US" sz="4000" u="none" cap="none" strike="noStrike">
                <a:solidFill>
                  <a:schemeClr val="dk1"/>
                </a:solidFill>
                <a:latin typeface="Calibri"/>
                <a:ea typeface="Calibri"/>
                <a:cs typeface="Calibri"/>
                <a:sym typeface="Calibri"/>
              </a:rPr>
            </a:br>
          </a:p>
        </p:txBody>
      </p:sp>
      <p:sp>
        <p:nvSpPr>
          <p:cNvPr id="301" name="Shape 301"/>
          <p:cNvSpPr txBox="1"/>
          <p:nvPr>
            <p:ph idx="1" type="body"/>
          </p:nvPr>
        </p:nvSpPr>
        <p:spPr>
          <a:xfrm>
            <a:off x="457200" y="1143000"/>
            <a:ext cx="5029199" cy="58674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25000"/>
              <a:buFont typeface="Calibri"/>
              <a:buNone/>
            </a:pPr>
            <a:r>
              <a:rPr b="1" baseline="0" i="0" lang="en-US" sz="2000" u="none" cap="none" strike="noStrike">
                <a:solidFill>
                  <a:schemeClr val="dk1"/>
                </a:solidFill>
                <a:latin typeface="Calibri"/>
                <a:ea typeface="Calibri"/>
                <a:cs typeface="Calibri"/>
                <a:sym typeface="Calibri"/>
              </a:rPr>
              <a:t>B. Gold, Salt, and Slaves: Trade and Empire in West Africa</a:t>
            </a:r>
          </a:p>
          <a:p>
            <a:pPr indent="0" lvl="1" marL="457200" marR="0" rtl="0" algn="l">
              <a:lnSpc>
                <a:spcPct val="80000"/>
              </a:lnSpc>
              <a:spcBef>
                <a:spcPts val="0"/>
              </a:spcBef>
              <a:buClr>
                <a:schemeClr val="dk1"/>
              </a:buClr>
              <a:buSzPct val="25000"/>
              <a:buFont typeface="Calibri"/>
              <a:buNone/>
            </a:pPr>
            <a:r>
              <a:rPr b="0" baseline="0" i="0" lang="en-US" sz="1800" u="none" cap="none" strike="noStrike">
                <a:solidFill>
                  <a:schemeClr val="dk1"/>
                </a:solidFill>
                <a:latin typeface="Calibri"/>
                <a:ea typeface="Calibri"/>
                <a:cs typeface="Calibri"/>
                <a:sym typeface="Calibri"/>
              </a:rPr>
              <a:t>5.	trade encouraged new and larger political structures</a:t>
            </a:r>
          </a:p>
          <a:p>
            <a:pPr indent="0" lvl="2" marL="914400" marR="0" rtl="0" algn="l">
              <a:lnSpc>
                <a:spcPct val="80000"/>
              </a:lnSpc>
              <a:spcBef>
                <a:spcPts val="0"/>
              </a:spcBef>
              <a:buClr>
                <a:schemeClr val="dk1"/>
              </a:buClr>
              <a:buSzPct val="25000"/>
              <a:buFont typeface="Calibri"/>
              <a:buNone/>
            </a:pPr>
            <a:r>
              <a:rPr b="0" baseline="0" i="0" lang="en-US" sz="1500" u="none" cap="none" strike="noStrike">
                <a:solidFill>
                  <a:schemeClr val="dk1"/>
                </a:solidFill>
                <a:latin typeface="Calibri"/>
                <a:ea typeface="Calibri"/>
                <a:cs typeface="Calibri"/>
                <a:sym typeface="Calibri"/>
              </a:rPr>
              <a:t>a.	creation of a series of states in western and central Sudan between 500 and 1600 C.E., including Ghana, Mali, Songhay, Kanem, and Hausa city- states</a:t>
            </a:r>
          </a:p>
          <a:p>
            <a:pPr indent="0" lvl="2" marL="914400" marR="0" rtl="0" algn="l">
              <a:lnSpc>
                <a:spcPct val="80000"/>
              </a:lnSpc>
              <a:spcBef>
                <a:spcPts val="0"/>
              </a:spcBef>
              <a:buClr>
                <a:schemeClr val="dk1"/>
              </a:buClr>
              <a:buSzPct val="25000"/>
              <a:buFont typeface="Calibri"/>
              <a:buNone/>
            </a:pPr>
            <a:r>
              <a:rPr b="0" baseline="0" i="0" lang="en-US" sz="1500" u="none" cap="none" strike="noStrike">
                <a:solidFill>
                  <a:schemeClr val="dk1"/>
                </a:solidFill>
                <a:latin typeface="Calibri"/>
                <a:ea typeface="Calibri"/>
                <a:cs typeface="Calibri"/>
                <a:sym typeface="Calibri"/>
              </a:rPr>
              <a:t>b.	all were monarchies with elaborate court life and at least some administration and military forces</a:t>
            </a:r>
          </a:p>
          <a:p>
            <a:pPr indent="0" lvl="2" marL="914400" marR="0" rtl="0" algn="l">
              <a:lnSpc>
                <a:spcPct val="80000"/>
              </a:lnSpc>
              <a:spcBef>
                <a:spcPts val="0"/>
              </a:spcBef>
              <a:buClr>
                <a:schemeClr val="dk1"/>
              </a:buClr>
              <a:buSzPct val="25000"/>
              <a:buFont typeface="Calibri"/>
              <a:buNone/>
            </a:pPr>
            <a:r>
              <a:rPr b="0" baseline="0" i="0" lang="en-US" sz="1500" u="none" cap="none" strike="noStrike">
                <a:solidFill>
                  <a:schemeClr val="dk1"/>
                </a:solidFill>
                <a:latin typeface="Calibri"/>
                <a:ea typeface="Calibri"/>
                <a:cs typeface="Calibri"/>
                <a:sym typeface="Calibri"/>
              </a:rPr>
              <a:t>c.	all had a reputation for great riches</a:t>
            </a:r>
          </a:p>
          <a:p>
            <a:pPr indent="0" lvl="1" marL="457200" marR="0" rtl="0" algn="l">
              <a:lnSpc>
                <a:spcPct val="80000"/>
              </a:lnSpc>
              <a:spcBef>
                <a:spcPts val="0"/>
              </a:spcBef>
              <a:buClr>
                <a:schemeClr val="dk1"/>
              </a:buClr>
              <a:buSzPct val="25000"/>
              <a:buFont typeface="Calibri"/>
              <a:buNone/>
            </a:pPr>
            <a:r>
              <a:rPr b="0" baseline="0" i="0" lang="en-US" sz="1800" u="none" cap="none" strike="noStrike">
                <a:solidFill>
                  <a:schemeClr val="dk1"/>
                </a:solidFill>
                <a:latin typeface="Calibri"/>
                <a:ea typeface="Calibri"/>
                <a:cs typeface="Calibri"/>
                <a:sym typeface="Calibri"/>
              </a:rPr>
              <a:t>6.	slavery was present in West Africa</a:t>
            </a:r>
          </a:p>
          <a:p>
            <a:pPr indent="0" lvl="2" marL="914400" marR="0" rtl="0" algn="l">
              <a:lnSpc>
                <a:spcPct val="80000"/>
              </a:lnSpc>
              <a:spcBef>
                <a:spcPts val="0"/>
              </a:spcBef>
              <a:buClr>
                <a:schemeClr val="dk1"/>
              </a:buClr>
              <a:buSzPct val="100000"/>
              <a:buFont typeface="Calibri"/>
              <a:buAutoNum type="alphaLcPeriod"/>
            </a:pPr>
            <a:r>
              <a:rPr b="0" baseline="0" i="0" lang="en-US" sz="1500" u="none" cap="none" strike="noStrike">
                <a:solidFill>
                  <a:schemeClr val="dk1"/>
                </a:solidFill>
                <a:latin typeface="Calibri"/>
                <a:ea typeface="Calibri"/>
                <a:cs typeface="Calibri"/>
                <a:sym typeface="Calibri"/>
              </a:rPr>
              <a:t>at first, most slaves were women</a:t>
            </a:r>
          </a:p>
          <a:p>
            <a:pPr indent="0" lvl="2" marL="914400" marR="0" rtl="0" algn="l">
              <a:lnSpc>
                <a:spcPct val="80000"/>
              </a:lnSpc>
              <a:spcBef>
                <a:spcPts val="0"/>
              </a:spcBef>
              <a:buClr>
                <a:schemeClr val="dk1"/>
              </a:buClr>
              <a:buSzPct val="100000"/>
              <a:buFont typeface="Calibri"/>
              <a:buAutoNum type="alphaLcPeriod"/>
            </a:pPr>
            <a:r>
              <a:rPr b="0" baseline="0" i="0" lang="en-US" sz="1500" u="none" cap="none" strike="noStrike">
                <a:solidFill>
                  <a:schemeClr val="dk1"/>
                </a:solidFill>
                <a:latin typeface="Calibri"/>
                <a:ea typeface="Calibri"/>
                <a:cs typeface="Calibri"/>
                <a:sym typeface="Calibri"/>
              </a:rPr>
              <a:t>with development of civilization, male slaves were used as officials, porters, craftsmen, miners, agricultural laborers</a:t>
            </a:r>
          </a:p>
          <a:p>
            <a:pPr indent="0" lvl="2" marL="914400" marR="0" rtl="0" algn="l">
              <a:lnSpc>
                <a:spcPct val="80000"/>
              </a:lnSpc>
              <a:spcBef>
                <a:spcPts val="0"/>
              </a:spcBef>
              <a:buClr>
                <a:schemeClr val="dk1"/>
              </a:buClr>
              <a:buSzPct val="100000"/>
              <a:buFont typeface="Calibri"/>
              <a:buAutoNum type="alphaLcPeriod"/>
            </a:pPr>
            <a:r>
              <a:rPr b="0" baseline="0" i="0" lang="en-US" sz="1500" u="none" cap="none" strike="noStrike">
                <a:solidFill>
                  <a:schemeClr val="dk1"/>
                </a:solidFill>
                <a:latin typeface="Calibri"/>
                <a:ea typeface="Calibri"/>
                <a:cs typeface="Calibri"/>
                <a:sym typeface="Calibri"/>
              </a:rPr>
              <a:t>most slaves came from societies raided farther south</a:t>
            </a:r>
          </a:p>
          <a:p>
            <a:pPr indent="0" lvl="2" marL="914400" marR="0" rtl="0" algn="l">
              <a:lnSpc>
                <a:spcPct val="80000"/>
              </a:lnSpc>
              <a:spcBef>
                <a:spcPts val="0"/>
              </a:spcBef>
              <a:buClr>
                <a:schemeClr val="dk1"/>
              </a:buClr>
              <a:buSzPct val="100000"/>
              <a:buFont typeface="Calibri"/>
              <a:buAutoNum type="alphaLcPeriod"/>
            </a:pPr>
            <a:r>
              <a:rPr b="0" baseline="0" i="0" lang="en-US" sz="1500" u="none" cap="none" strike="noStrike">
                <a:solidFill>
                  <a:schemeClr val="dk1"/>
                </a:solidFill>
                <a:latin typeface="Calibri"/>
                <a:ea typeface="Calibri"/>
                <a:cs typeface="Calibri"/>
                <a:sym typeface="Calibri"/>
              </a:rPr>
              <a:t>some 5,500 slaves a year came from across the Sahara between 1100 and 1400 </a:t>
            </a:r>
          </a:p>
          <a:p>
            <a:pPr indent="0" lvl="1" marL="457200" marR="0" rtl="0" algn="l">
              <a:lnSpc>
                <a:spcPct val="80000"/>
              </a:lnSpc>
              <a:spcBef>
                <a:spcPts val="0"/>
              </a:spcBef>
              <a:buClr>
                <a:schemeClr val="dk1"/>
              </a:buClr>
              <a:buSzPct val="25000"/>
              <a:buFont typeface="Calibri"/>
              <a:buNone/>
            </a:pPr>
            <a:r>
              <a:rPr b="0" baseline="0" i="0" lang="en-US" sz="1800" u="none" cap="none" strike="noStrike">
                <a:solidFill>
                  <a:schemeClr val="dk1"/>
                </a:solidFill>
                <a:latin typeface="Calibri"/>
                <a:ea typeface="Calibri"/>
                <a:cs typeface="Calibri"/>
                <a:sym typeface="Calibri"/>
              </a:rPr>
              <a:t>7. substantial urban/commercial centers (such as Koumbi-Saleh, Jenne, Timbuktu)</a:t>
            </a:r>
          </a:p>
          <a:p>
            <a:pPr indent="0" lvl="2" marL="914400" marR="0" rtl="0" algn="l">
              <a:lnSpc>
                <a:spcPct val="80000"/>
              </a:lnSpc>
              <a:spcBef>
                <a:spcPts val="0"/>
              </a:spcBef>
              <a:buClr>
                <a:schemeClr val="dk1"/>
              </a:buClr>
              <a:buSzPct val="25000"/>
              <a:buFont typeface="Calibri"/>
              <a:buNone/>
            </a:pPr>
            <a:r>
              <a:rPr b="0" baseline="0" i="0" lang="en-US" sz="1500" u="none" cap="none" strike="noStrike">
                <a:solidFill>
                  <a:schemeClr val="dk1"/>
                </a:solidFill>
                <a:latin typeface="Calibri"/>
                <a:ea typeface="Calibri"/>
                <a:cs typeface="Calibri"/>
                <a:sym typeface="Calibri"/>
              </a:rPr>
              <a:t>a.	some became manufacturing centers</a:t>
            </a:r>
          </a:p>
          <a:p>
            <a:pPr indent="0" lvl="2" marL="914400" marR="0" rtl="0" algn="l">
              <a:lnSpc>
                <a:spcPct val="80000"/>
              </a:lnSpc>
              <a:spcBef>
                <a:spcPts val="0"/>
              </a:spcBef>
              <a:buClr>
                <a:schemeClr val="dk1"/>
              </a:buClr>
              <a:buSzPct val="25000"/>
              <a:buFont typeface="Calibri"/>
              <a:buNone/>
            </a:pPr>
            <a:r>
              <a:rPr b="0" baseline="0" i="0" lang="en-US" sz="1500" u="none" cap="none" strike="noStrike">
                <a:solidFill>
                  <a:schemeClr val="dk1"/>
                </a:solidFill>
                <a:latin typeface="Calibri"/>
                <a:ea typeface="Calibri"/>
                <a:cs typeface="Calibri"/>
                <a:sym typeface="Calibri"/>
              </a:rPr>
              <a:t>b.	Islam was established in towns</a:t>
            </a:r>
            <a:br>
              <a:rPr b="0" baseline="0" i="0" lang="en-US" sz="1500" u="none" cap="none" strike="noStrike">
                <a:solidFill>
                  <a:schemeClr val="dk1"/>
                </a:solidFill>
                <a:latin typeface="Calibri"/>
                <a:ea typeface="Calibri"/>
                <a:cs typeface="Calibri"/>
                <a:sym typeface="Calibri"/>
              </a:rPr>
            </a:b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pic>
        <p:nvPicPr>
          <p:cNvPr id="302" name="Shape 302"/>
          <p:cNvPicPr preferRelativeResize="0"/>
          <p:nvPr/>
        </p:nvPicPr>
        <p:blipFill>
          <a:blip r:embed="rId3">
            <a:alphaModFix/>
          </a:blip>
          <a:stretch>
            <a:fillRect/>
          </a:stretch>
        </p:blipFill>
        <p:spPr>
          <a:xfrm>
            <a:off x="6686550" y="5257800"/>
            <a:ext cx="1663699" cy="1439862"/>
          </a:xfrm>
          <a:prstGeom prst="rect">
            <a:avLst/>
          </a:prstGeom>
          <a:noFill/>
          <a:ln>
            <a:noFill/>
          </a:ln>
        </p:spPr>
      </p:pic>
      <p:pic>
        <p:nvPicPr>
          <p:cNvPr id="303" name="Shape 303"/>
          <p:cNvPicPr preferRelativeResize="0"/>
          <p:nvPr/>
        </p:nvPicPr>
        <p:blipFill>
          <a:blip r:embed="rId4">
            <a:alphaModFix/>
          </a:blip>
          <a:stretch>
            <a:fillRect/>
          </a:stretch>
        </p:blipFill>
        <p:spPr>
          <a:xfrm>
            <a:off x="5715000" y="1143000"/>
            <a:ext cx="3155949" cy="3827462"/>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ph type="title"/>
          </p:nvPr>
        </p:nvSpPr>
        <p:spPr>
          <a:xfrm>
            <a:off x="457200" y="274637"/>
            <a:ext cx="2666999" cy="58975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3200" u="none" cap="none" strike="noStrike">
                <a:solidFill>
                  <a:schemeClr val="dk1"/>
                </a:solidFill>
                <a:latin typeface="Calibri"/>
                <a:ea typeface="Calibri"/>
                <a:cs typeface="Calibri"/>
                <a:sym typeface="Calibri"/>
              </a:rPr>
              <a:t>V. An American Network: Commerce and Connection in the Western Hemisphere</a:t>
            </a:r>
            <a:br>
              <a:rPr b="1" baseline="0" i="0" lang="en-US" sz="3200" u="none" cap="none" strike="noStrike">
                <a:solidFill>
                  <a:schemeClr val="dk1"/>
                </a:solidFill>
                <a:latin typeface="Calibri"/>
                <a:ea typeface="Calibri"/>
                <a:cs typeface="Calibri"/>
                <a:sym typeface="Calibri"/>
              </a:rPr>
            </a:br>
          </a:p>
        </p:txBody>
      </p:sp>
      <p:pic>
        <p:nvPicPr>
          <p:cNvPr id="310" name="Shape 310"/>
          <p:cNvPicPr preferRelativeResize="0"/>
          <p:nvPr/>
        </p:nvPicPr>
        <p:blipFill>
          <a:blip r:embed="rId3">
            <a:alphaModFix/>
          </a:blip>
          <a:stretch>
            <a:fillRect/>
          </a:stretch>
        </p:blipFill>
        <p:spPr>
          <a:xfrm>
            <a:off x="3886200" y="0"/>
            <a:ext cx="4540249" cy="6532562"/>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2900" u="none" cap="none" strike="noStrike">
                <a:solidFill>
                  <a:schemeClr val="dk1"/>
                </a:solidFill>
                <a:latin typeface="Calibri"/>
                <a:ea typeface="Calibri"/>
                <a:cs typeface="Calibri"/>
                <a:sym typeface="Calibri"/>
              </a:rPr>
              <a:t>V. An American Network: Commerce and Connection in the Western Hemisphere</a:t>
            </a:r>
            <a:br>
              <a:rPr b="1" baseline="0" i="0" lang="en-US" sz="2900" u="none" cap="none" strike="noStrike">
                <a:solidFill>
                  <a:schemeClr val="dk1"/>
                </a:solidFill>
                <a:latin typeface="Calibri"/>
                <a:ea typeface="Calibri"/>
                <a:cs typeface="Calibri"/>
                <a:sym typeface="Calibri"/>
              </a:rPr>
            </a:br>
          </a:p>
        </p:txBody>
      </p:sp>
      <p:sp>
        <p:nvSpPr>
          <p:cNvPr id="317" name="Shape 317"/>
          <p:cNvSpPr txBox="1"/>
          <p:nvPr>
            <p:ph idx="1" type="body"/>
          </p:nvPr>
        </p:nvSpPr>
        <p:spPr>
          <a:xfrm>
            <a:off x="457200" y="1143000"/>
            <a:ext cx="4419599" cy="5333999"/>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25000"/>
              <a:buFont typeface="Calibri"/>
              <a:buNone/>
            </a:pPr>
            <a:r>
              <a:rPr b="1" baseline="0" i="0" lang="en-US" sz="2200" u="none" cap="none" strike="noStrike">
                <a:solidFill>
                  <a:schemeClr val="dk1"/>
                </a:solidFill>
                <a:latin typeface="Calibri"/>
                <a:ea typeface="Calibri"/>
                <a:cs typeface="Calibri"/>
                <a:sym typeface="Calibri"/>
              </a:rPr>
              <a:t>A.	No sustained interaction occurred between the Western and Eastern hemispheres before the voyages of Columbus.</a:t>
            </a:r>
          </a:p>
          <a:p>
            <a:pPr indent="0" lvl="0" marL="0" marR="0" rtl="0" algn="l">
              <a:lnSpc>
                <a:spcPct val="80000"/>
              </a:lnSpc>
              <a:spcBef>
                <a:spcPts val="0"/>
              </a:spcBef>
              <a:buClr>
                <a:schemeClr val="dk1"/>
              </a:buClr>
              <a:buSzPct val="25000"/>
              <a:buFont typeface="Calibri"/>
              <a:buNone/>
            </a:pPr>
            <a:r>
              <a:rPr b="1" baseline="0" i="0" lang="en-US" sz="2200" u="none" cap="none" strike="noStrike">
                <a:solidFill>
                  <a:schemeClr val="dk1"/>
                </a:solidFill>
                <a:latin typeface="Calibri"/>
                <a:ea typeface="Calibri"/>
                <a:cs typeface="Calibri"/>
                <a:sym typeface="Calibri"/>
              </a:rPr>
              <a:t>B.	American trade networks were not as dense as Afro-Eurasian ones.</a:t>
            </a:r>
          </a:p>
          <a:p>
            <a:pPr indent="0" lvl="1" marL="4572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1.	important limitations:</a:t>
            </a:r>
          </a:p>
          <a:p>
            <a:pPr indent="0" lvl="2" marL="914400" marR="0" rtl="0" algn="l">
              <a:lnSpc>
                <a:spcPct val="80000"/>
              </a:lnSpc>
              <a:spcBef>
                <a:spcPts val="0"/>
              </a:spcBef>
              <a:buClr>
                <a:schemeClr val="dk1"/>
              </a:buClr>
              <a:buSzPct val="25000"/>
              <a:buFont typeface="Calibri"/>
              <a:buNone/>
            </a:pPr>
            <a:r>
              <a:rPr b="0" baseline="0" i="0" lang="en-US" sz="1700" u="none" cap="none" strike="noStrike">
                <a:solidFill>
                  <a:schemeClr val="dk1"/>
                </a:solidFill>
                <a:latin typeface="Calibri"/>
                <a:ea typeface="Calibri"/>
                <a:cs typeface="Calibri"/>
                <a:sym typeface="Calibri"/>
              </a:rPr>
              <a:t>a.	lack of domesticated large mammals, wheeled vehicles, large oceangoing ships</a:t>
            </a:r>
          </a:p>
          <a:p>
            <a:pPr indent="0" lvl="2" marL="914400" marR="0" rtl="0" algn="l">
              <a:lnSpc>
                <a:spcPct val="80000"/>
              </a:lnSpc>
              <a:spcBef>
                <a:spcPts val="0"/>
              </a:spcBef>
              <a:buClr>
                <a:schemeClr val="dk1"/>
              </a:buClr>
              <a:buSzPct val="25000"/>
              <a:buFont typeface="Calibri"/>
              <a:buNone/>
            </a:pPr>
            <a:r>
              <a:rPr b="0" baseline="0" i="0" lang="en-US" sz="1700" u="none" cap="none" strike="noStrike">
                <a:solidFill>
                  <a:schemeClr val="dk1"/>
                </a:solidFill>
                <a:latin typeface="Calibri"/>
                <a:ea typeface="Calibri"/>
                <a:cs typeface="Calibri"/>
                <a:sym typeface="Calibri"/>
              </a:rPr>
              <a:t>b.	geographical or environmental obstacles, including north/south orientation</a:t>
            </a:r>
          </a:p>
          <a:p>
            <a:pPr indent="0" lvl="1" marL="4572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2.  local and regional commerce flourished, but not long-distance trade</a:t>
            </a:r>
          </a:p>
          <a:p>
            <a:pPr indent="0" lvl="1" marL="457200" marR="0" rtl="0" algn="l">
              <a:lnSpc>
                <a:spcPct val="8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3.  cultural traditions did not spread as widely as in Eastern Hemisphere</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pic>
        <p:nvPicPr>
          <p:cNvPr id="318" name="Shape 318"/>
          <p:cNvPicPr preferRelativeResize="0"/>
          <p:nvPr/>
        </p:nvPicPr>
        <p:blipFill>
          <a:blip r:embed="rId3">
            <a:alphaModFix/>
          </a:blip>
          <a:stretch>
            <a:fillRect/>
          </a:stretch>
        </p:blipFill>
        <p:spPr>
          <a:xfrm>
            <a:off x="4953000" y="1219200"/>
            <a:ext cx="3809999" cy="5481637"/>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OUTLINE: THE BIG PICTURE: DEFINING A MILLENNIUM</a:t>
            </a:r>
          </a:p>
        </p:txBody>
      </p:sp>
      <p:sp>
        <p:nvSpPr>
          <p:cNvPr id="72" name="Shape 72"/>
          <p:cNvSpPr txBox="1"/>
          <p:nvPr>
            <p:ph idx="1" type="body"/>
          </p:nvPr>
        </p:nvSpPr>
        <p:spPr>
          <a:xfrm>
            <a:off x="457200" y="1600200"/>
            <a:ext cx="8229600" cy="525779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1" baseline="0" i="0" lang="en-US" sz="3200" u="none" cap="none" strike="noStrike">
                <a:solidFill>
                  <a:schemeClr val="dk1"/>
                </a:solidFill>
                <a:latin typeface="Calibri"/>
                <a:ea typeface="Calibri"/>
                <a:cs typeface="Calibri"/>
                <a:sym typeface="Calibri"/>
              </a:rPr>
              <a:t>III. The Ties That Bind: Transregional Interaction in the Third-Wave Era</a:t>
            </a:r>
          </a:p>
          <a:p>
            <a:pPr indent="0" lvl="1" marL="457200" marR="0" rtl="0" algn="l">
              <a:spcBef>
                <a:spcPts val="0"/>
              </a:spcBef>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A.	An important common theme is the great increase in interaction between the world's</a:t>
            </a:r>
            <a:br>
              <a:rPr b="0" baseline="0" i="0" lang="en-US" sz="2800" u="none" cap="none" strike="noStrike">
                <a:solidFill>
                  <a:schemeClr val="dk1"/>
                </a:solidFill>
                <a:latin typeface="Calibri"/>
                <a:ea typeface="Calibri"/>
                <a:cs typeface="Calibri"/>
                <a:sym typeface="Calibri"/>
              </a:rPr>
            </a:br>
            <a:r>
              <a:rPr b="0" baseline="0" i="0" lang="en-US" sz="2800" u="none" cap="none" strike="noStrike">
                <a:solidFill>
                  <a:schemeClr val="dk1"/>
                </a:solidFill>
                <a:latin typeface="Calibri"/>
                <a:ea typeface="Calibri"/>
                <a:cs typeface="Calibri"/>
                <a:sym typeface="Calibri"/>
              </a:rPr>
              <a:t>regions, cultures, and peoples.</a:t>
            </a:r>
          </a:p>
          <a:p>
            <a:pPr indent="0" lvl="2" marL="914400" marR="0" rtl="0" algn="l">
              <a:spcBef>
                <a:spcPts val="0"/>
              </a:spcBef>
              <a:buClr>
                <a:schemeClr val="dk1"/>
              </a:buClr>
              <a:buSzPct val="25000"/>
              <a:buFont typeface="Calibri"/>
              <a:buNone/>
            </a:pPr>
            <a:r>
              <a:rPr b="0" baseline="0" i="0" lang="en-US" sz="2400" u="none" cap="none" strike="noStrike">
                <a:solidFill>
                  <a:schemeClr val="dk1"/>
                </a:solidFill>
                <a:latin typeface="Calibri"/>
                <a:ea typeface="Calibri"/>
                <a:cs typeface="Calibri"/>
                <a:sym typeface="Calibri"/>
              </a:rPr>
              <a:t>1.      increasingly, change was caused by contact with strangers and/or their ideas, armies, goods, or diseases</a:t>
            </a:r>
          </a:p>
          <a:p>
            <a:pPr indent="0" lvl="2" marL="914400" marR="0" rtl="0" algn="l">
              <a:spcBef>
                <a:spcPts val="0"/>
              </a:spcBef>
              <a:buClr>
                <a:schemeClr val="dk1"/>
              </a:buClr>
              <a:buSzPct val="25000"/>
              <a:buFont typeface="Calibri"/>
              <a:buNone/>
            </a:pPr>
            <a:r>
              <a:rPr b="0" baseline="0" i="0" lang="en-US" sz="2400" u="none" cap="none" strike="noStrike">
                <a:solidFill>
                  <a:schemeClr val="dk1"/>
                </a:solidFill>
                <a:latin typeface="Calibri"/>
                <a:ea typeface="Calibri"/>
                <a:cs typeface="Calibri"/>
                <a:sym typeface="Calibri"/>
              </a:rPr>
              <a:t>2.      cosmopolitan regions emerged in a variety of places—"mini-globalizations"</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2900" u="none" cap="none" strike="noStrike">
                <a:solidFill>
                  <a:schemeClr val="dk1"/>
                </a:solidFill>
                <a:latin typeface="Calibri"/>
                <a:ea typeface="Calibri"/>
                <a:cs typeface="Calibri"/>
                <a:sym typeface="Calibri"/>
              </a:rPr>
              <a:t>V. An American Network: Commerce and Connection in the Western Hemisphere</a:t>
            </a:r>
            <a:br>
              <a:rPr b="1" baseline="0" i="0" lang="en-US" sz="2900" u="none" cap="none" strike="noStrike">
                <a:solidFill>
                  <a:schemeClr val="dk1"/>
                </a:solidFill>
                <a:latin typeface="Calibri"/>
                <a:ea typeface="Calibri"/>
                <a:cs typeface="Calibri"/>
                <a:sym typeface="Calibri"/>
              </a:rPr>
            </a:br>
          </a:p>
        </p:txBody>
      </p:sp>
      <p:sp>
        <p:nvSpPr>
          <p:cNvPr id="325" name="Shape 325"/>
          <p:cNvSpPr txBox="1"/>
          <p:nvPr>
            <p:ph idx="1" type="body"/>
          </p:nvPr>
        </p:nvSpPr>
        <p:spPr>
          <a:xfrm>
            <a:off x="76200" y="1298575"/>
            <a:ext cx="5867400" cy="4754562"/>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25000"/>
              <a:buFont typeface="Calibri"/>
              <a:buNone/>
            </a:pPr>
            <a:r>
              <a:rPr b="1" baseline="0" i="0" lang="en-US" sz="2700" u="none" cap="none" strike="noStrike">
                <a:solidFill>
                  <a:schemeClr val="dk1"/>
                </a:solidFill>
                <a:latin typeface="Calibri"/>
                <a:ea typeface="Calibri"/>
                <a:cs typeface="Calibri"/>
                <a:sym typeface="Calibri"/>
              </a:rPr>
              <a:t>C.	A "loosely interactive web" existed from the</a:t>
            </a:r>
            <a:br>
              <a:rPr b="1" baseline="0" i="0" lang="en-US" sz="2700" u="none" cap="none" strike="noStrike">
                <a:solidFill>
                  <a:schemeClr val="dk1"/>
                </a:solidFill>
                <a:latin typeface="Calibri"/>
                <a:ea typeface="Calibri"/>
                <a:cs typeface="Calibri"/>
                <a:sym typeface="Calibri"/>
              </a:rPr>
            </a:br>
            <a:r>
              <a:rPr b="1" baseline="0" i="0" lang="en-US" sz="2700" u="none" cap="none" strike="noStrike">
                <a:solidFill>
                  <a:schemeClr val="dk1"/>
                </a:solidFill>
                <a:latin typeface="Calibri"/>
                <a:ea typeface="Calibri"/>
                <a:cs typeface="Calibri"/>
                <a:sym typeface="Calibri"/>
              </a:rPr>
              <a:t>Great Lakes to the Andes.</a:t>
            </a:r>
          </a:p>
          <a:p>
            <a:pPr indent="514350" lvl="1" marL="400050" marR="0" rtl="0" algn="l">
              <a:lnSpc>
                <a:spcPct val="8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cultural elements spread gradually</a:t>
            </a:r>
          </a:p>
          <a:p>
            <a:pPr indent="514350" lvl="1" marL="400050" marR="0" rtl="0" algn="l">
              <a:lnSpc>
                <a:spcPct val="8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evidence of at least indirect contact</a:t>
            </a:r>
          </a:p>
          <a:p>
            <a:pPr indent="514350" lvl="1" marL="400050" marR="0" rtl="0" algn="l">
              <a:lnSpc>
                <a:spcPct val="8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Cahokia was at center of a widespread trading network</a:t>
            </a:r>
          </a:p>
          <a:p>
            <a:pPr indent="514350" lvl="1" marL="400050" marR="0" rtl="0" algn="l">
              <a:lnSpc>
                <a:spcPct val="8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Amazon and Orinoco river exchange networks</a:t>
            </a:r>
          </a:p>
          <a:p>
            <a:pPr indent="514350" lvl="1" marL="400050" marR="0" rtl="0" algn="l">
              <a:lnSpc>
                <a:spcPct val="8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Caribbean peoples conducted interisland trade</a:t>
            </a:r>
          </a:p>
          <a:p>
            <a:pPr indent="514350" lvl="1" marL="400050" marR="0" rtl="0" algn="l">
              <a:lnSpc>
                <a:spcPct val="8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Chincha people traded along Pacific coast of South America</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pic>
        <p:nvPicPr>
          <p:cNvPr id="326" name="Shape 326"/>
          <p:cNvPicPr preferRelativeResize="0"/>
          <p:nvPr/>
        </p:nvPicPr>
        <p:blipFill>
          <a:blip r:embed="rId3">
            <a:alphaModFix/>
          </a:blip>
          <a:stretch>
            <a:fillRect/>
          </a:stretch>
        </p:blipFill>
        <p:spPr>
          <a:xfrm>
            <a:off x="5943600" y="1524000"/>
            <a:ext cx="3047999" cy="4386261"/>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sp>
        <p:nvSpPr>
          <p:cNvPr id="332" name="Shape 33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2900" u="none" cap="none" strike="noStrike">
                <a:solidFill>
                  <a:schemeClr val="dk1"/>
                </a:solidFill>
                <a:latin typeface="Calibri"/>
                <a:ea typeface="Calibri"/>
                <a:cs typeface="Calibri"/>
                <a:sym typeface="Calibri"/>
              </a:rPr>
              <a:t>V. An American Network: Commerce and Connection in the Western Hemisphere</a:t>
            </a:r>
            <a:br>
              <a:rPr b="1" baseline="0" i="0" lang="en-US" sz="2900" u="none" cap="none" strike="noStrike">
                <a:solidFill>
                  <a:schemeClr val="dk1"/>
                </a:solidFill>
                <a:latin typeface="Calibri"/>
                <a:ea typeface="Calibri"/>
                <a:cs typeface="Calibri"/>
                <a:sym typeface="Calibri"/>
              </a:rPr>
            </a:br>
          </a:p>
        </p:txBody>
      </p:sp>
      <p:sp>
        <p:nvSpPr>
          <p:cNvPr id="333" name="Shape 333"/>
          <p:cNvSpPr txBox="1"/>
          <p:nvPr>
            <p:ph idx="1" type="body"/>
          </p:nvPr>
        </p:nvSpPr>
        <p:spPr>
          <a:xfrm>
            <a:off x="457200" y="1600200"/>
            <a:ext cx="6096000" cy="48006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1" baseline="0" i="0" lang="en-US" sz="3200" u="none" cap="none" strike="noStrike">
                <a:solidFill>
                  <a:schemeClr val="dk1"/>
                </a:solidFill>
                <a:latin typeface="Calibri"/>
                <a:ea typeface="Calibri"/>
                <a:cs typeface="Calibri"/>
                <a:sym typeface="Calibri"/>
              </a:rPr>
              <a:t>D.A major trade network operated in Mesoamerica.</a:t>
            </a:r>
          </a:p>
          <a:p>
            <a:pPr indent="514350" lvl="1" marL="400050" marR="0" rtl="0" algn="l">
              <a:spcBef>
                <a:spcPts val="0"/>
              </a:spcBef>
              <a:buClr>
                <a:schemeClr val="dk1"/>
              </a:buClr>
              <a:buSzPct val="100000"/>
              <a:buFont typeface="Calibri"/>
              <a:buAutoNum type="arabicPeriod"/>
            </a:pPr>
            <a:r>
              <a:rPr b="0" baseline="0" i="0" lang="en-US" sz="2800" u="none" cap="none" strike="noStrike">
                <a:solidFill>
                  <a:schemeClr val="dk1"/>
                </a:solidFill>
                <a:latin typeface="Calibri"/>
                <a:ea typeface="Calibri"/>
                <a:cs typeface="Calibri"/>
                <a:sym typeface="Calibri"/>
              </a:rPr>
              <a:t>Chaco canyon culture also interacted with Mesoamerica</a:t>
            </a:r>
          </a:p>
          <a:p>
            <a:pPr indent="514350" lvl="1" marL="400050" marR="0" rtl="0" algn="l">
              <a:spcBef>
                <a:spcPts val="0"/>
              </a:spcBef>
              <a:buClr>
                <a:schemeClr val="dk1"/>
              </a:buClr>
              <a:buSzPct val="100000"/>
              <a:buFont typeface="Calibri"/>
              <a:buAutoNum type="arabicPeriod"/>
            </a:pPr>
            <a:r>
              <a:rPr b="0" baseline="0" i="0" lang="en-US" sz="2800" u="none" cap="none" strike="noStrike">
                <a:solidFill>
                  <a:schemeClr val="dk1"/>
                </a:solidFill>
                <a:latin typeface="Calibri"/>
                <a:ea typeface="Calibri"/>
                <a:cs typeface="Calibri"/>
                <a:sym typeface="Calibri"/>
              </a:rPr>
              <a:t>Maya and Teotihuacan traded by land</a:t>
            </a:r>
          </a:p>
          <a:p>
            <a:pPr indent="514350" lvl="1" marL="400050" marR="0" rtl="0" algn="l">
              <a:spcBef>
                <a:spcPts val="0"/>
              </a:spcBef>
              <a:buClr>
                <a:schemeClr val="dk1"/>
              </a:buClr>
              <a:buSzPct val="100000"/>
              <a:buFont typeface="Calibri"/>
              <a:buAutoNum type="arabicPeriod"/>
            </a:pPr>
            <a:r>
              <a:rPr b="0" baseline="0" i="0" lang="en-US" sz="2800" u="none" cap="none" strike="noStrike">
                <a:solidFill>
                  <a:schemeClr val="dk1"/>
                </a:solidFill>
                <a:latin typeface="Calibri"/>
                <a:ea typeface="Calibri"/>
                <a:cs typeface="Calibri"/>
                <a:sym typeface="Calibri"/>
              </a:rPr>
              <a:t>Maya traded by sea on both coasts (with dugout canoes)</a:t>
            </a:r>
          </a:p>
          <a:p>
            <a:pPr indent="514350" lvl="1" marL="400050" marR="0" rtl="0" algn="l">
              <a:spcBef>
                <a:spcPts val="0"/>
              </a:spcBef>
              <a:buClr>
                <a:schemeClr val="dk1"/>
              </a:buClr>
              <a:buSzPct val="100000"/>
              <a:buFont typeface="Calibri"/>
              <a:buAutoNum type="arabicPeriod"/>
            </a:pPr>
            <a:r>
              <a:rPr b="0" baseline="0" i="0" lang="en-US" sz="2800" u="none" cap="none" strike="noStrike">
                <a:solidFill>
                  <a:schemeClr val="dk1"/>
                </a:solidFill>
                <a:latin typeface="Calibri"/>
                <a:ea typeface="Calibri"/>
                <a:cs typeface="Calibri"/>
                <a:sym typeface="Calibri"/>
              </a:rPr>
              <a:t>Aztecs of fifteenth century had professional merchants (pochteca)</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pic>
        <p:nvPicPr>
          <p:cNvPr id="334" name="Shape 334"/>
          <p:cNvPicPr preferRelativeResize="0"/>
          <p:nvPr/>
        </p:nvPicPr>
        <p:blipFill>
          <a:blip r:embed="rId3">
            <a:alphaModFix/>
          </a:blip>
          <a:stretch>
            <a:fillRect/>
          </a:stretch>
        </p:blipFill>
        <p:spPr>
          <a:xfrm>
            <a:off x="6526212" y="2209800"/>
            <a:ext cx="2465387" cy="3548062"/>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
        <p:nvSpPr>
          <p:cNvPr id="340" name="Shape 34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2900" u="none" cap="none" strike="noStrike">
                <a:solidFill>
                  <a:schemeClr val="dk1"/>
                </a:solidFill>
                <a:latin typeface="Calibri"/>
                <a:ea typeface="Calibri"/>
                <a:cs typeface="Calibri"/>
                <a:sym typeface="Calibri"/>
              </a:rPr>
              <a:t>V. An American Network: Commerce and Connection in the Western Hemisphere</a:t>
            </a:r>
            <a:br>
              <a:rPr b="1" baseline="0" i="0" lang="en-US" sz="2900" u="none" cap="none" strike="noStrike">
                <a:solidFill>
                  <a:schemeClr val="dk1"/>
                </a:solidFill>
                <a:latin typeface="Calibri"/>
                <a:ea typeface="Calibri"/>
                <a:cs typeface="Calibri"/>
                <a:sym typeface="Calibri"/>
              </a:rPr>
            </a:br>
          </a:p>
        </p:txBody>
      </p:sp>
      <p:sp>
        <p:nvSpPr>
          <p:cNvPr id="341" name="Shape 341"/>
          <p:cNvSpPr txBox="1"/>
          <p:nvPr>
            <p:ph idx="1" type="body"/>
          </p:nvPr>
        </p:nvSpPr>
        <p:spPr>
          <a:xfrm>
            <a:off x="457200" y="1600200"/>
            <a:ext cx="3429000" cy="48006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25000"/>
              <a:buFont typeface="Calibri"/>
              <a:buNone/>
            </a:pPr>
            <a:r>
              <a:rPr b="1" baseline="0" i="0" lang="en-US" sz="2700" u="none" cap="none" strike="noStrike">
                <a:solidFill>
                  <a:schemeClr val="dk1"/>
                </a:solidFill>
                <a:latin typeface="Calibri"/>
                <a:ea typeface="Calibri"/>
                <a:cs typeface="Calibri"/>
                <a:sym typeface="Calibri"/>
              </a:rPr>
              <a:t>E. Major trade network in the Andes was largely state run.</a:t>
            </a:r>
          </a:p>
          <a:p>
            <a:pPr indent="514350" lvl="1" marL="400050" marR="0" rtl="0" algn="l">
              <a:lnSpc>
                <a:spcPct val="8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Inca distributed supplies from great state storehouses</a:t>
            </a:r>
          </a:p>
          <a:p>
            <a:pPr indent="514350" lvl="1" marL="400050" marR="0" rtl="0" algn="l">
              <a:lnSpc>
                <a:spcPct val="8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20,000 miles of road</a:t>
            </a:r>
          </a:p>
          <a:p>
            <a:pPr indent="514350" lvl="1" marL="400050" marR="0" rtl="0" algn="l">
              <a:lnSpc>
                <a:spcPct val="8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some local exchange at fairs and along borders of the empire</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pic>
        <p:nvPicPr>
          <p:cNvPr id="342" name="Shape 342"/>
          <p:cNvPicPr preferRelativeResize="0"/>
          <p:nvPr/>
        </p:nvPicPr>
        <p:blipFill>
          <a:blip r:embed="rId3">
            <a:alphaModFix/>
          </a:blip>
          <a:stretch>
            <a:fillRect/>
          </a:stretch>
        </p:blipFill>
        <p:spPr>
          <a:xfrm>
            <a:off x="3813175" y="1447800"/>
            <a:ext cx="5330824" cy="3983036"/>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x="0" y="0"/>
          <a:ext cx="0" cy="0"/>
          <a:chOff x="0" y="0"/>
          <a:chExt cx="0" cy="0"/>
        </a:xfrm>
      </p:grpSpPr>
      <p:sp>
        <p:nvSpPr>
          <p:cNvPr id="348" name="Shape 34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VI. Reflections: Economic Globalization— Ancient and Modern</a:t>
            </a:r>
            <a:br>
              <a:rPr b="1" baseline="0" i="0" lang="en-US" sz="4000" u="none" cap="none" strike="noStrike">
                <a:solidFill>
                  <a:schemeClr val="dk1"/>
                </a:solidFill>
                <a:latin typeface="Calibri"/>
                <a:ea typeface="Calibri"/>
                <a:cs typeface="Calibri"/>
                <a:sym typeface="Calibri"/>
              </a:rPr>
            </a:br>
          </a:p>
        </p:txBody>
      </p:sp>
      <p:sp>
        <p:nvSpPr>
          <p:cNvPr id="349" name="Shape 349"/>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2700" u="none" cap="none" strike="noStrike">
                <a:solidFill>
                  <a:schemeClr val="dk1"/>
                </a:solidFill>
                <a:latin typeface="Calibri"/>
                <a:ea typeface="Calibri"/>
                <a:cs typeface="Calibri"/>
                <a:sym typeface="Calibri"/>
              </a:rPr>
              <a:t>A.	The interconnections of the modern era have</a:t>
            </a:r>
            <a:br>
              <a:rPr b="1" baseline="0" i="0" lang="en-US" sz="2700" u="none" cap="none" strike="noStrike">
                <a:solidFill>
                  <a:schemeClr val="dk1"/>
                </a:solidFill>
                <a:latin typeface="Calibri"/>
                <a:ea typeface="Calibri"/>
                <a:cs typeface="Calibri"/>
                <a:sym typeface="Calibri"/>
              </a:rPr>
            </a:br>
            <a:r>
              <a:rPr b="1" baseline="0" i="0" lang="en-US" sz="2700" u="none" cap="none" strike="noStrike">
                <a:solidFill>
                  <a:schemeClr val="dk1"/>
                </a:solidFill>
                <a:latin typeface="Calibri"/>
                <a:ea typeface="Calibri"/>
                <a:cs typeface="Calibri"/>
                <a:sym typeface="Calibri"/>
              </a:rPr>
              <a:t>their roots in much earlier patterns.</a:t>
            </a:r>
          </a:p>
          <a:p>
            <a:pPr indent="0" lvl="0" marL="0" marR="0" rtl="0" algn="l">
              <a:lnSpc>
                <a:spcPct val="90000"/>
              </a:lnSpc>
              <a:spcBef>
                <a:spcPts val="0"/>
              </a:spcBef>
              <a:buClr>
                <a:schemeClr val="dk1"/>
              </a:buClr>
              <a:buSzPct val="25000"/>
              <a:buFont typeface="Calibri"/>
              <a:buNone/>
            </a:pPr>
            <a:r>
              <a:rPr b="1" baseline="0" i="0" lang="en-US" sz="2700" u="none" cap="none" strike="noStrike">
                <a:solidFill>
                  <a:schemeClr val="dk1"/>
                </a:solidFill>
                <a:latin typeface="Calibri"/>
                <a:ea typeface="Calibri"/>
                <a:cs typeface="Calibri"/>
                <a:sym typeface="Calibri"/>
              </a:rPr>
              <a:t>B.	But pre-modern networks had important</a:t>
            </a:r>
            <a:br>
              <a:rPr b="1" baseline="0" i="0" lang="en-US" sz="2700" u="none" cap="none" strike="noStrike">
                <a:solidFill>
                  <a:schemeClr val="dk1"/>
                </a:solidFill>
                <a:latin typeface="Calibri"/>
                <a:ea typeface="Calibri"/>
                <a:cs typeface="Calibri"/>
                <a:sym typeface="Calibri"/>
              </a:rPr>
            </a:br>
            <a:r>
              <a:rPr b="1" baseline="0" i="0" lang="en-US" sz="2700" u="none" cap="none" strike="noStrike">
                <a:solidFill>
                  <a:schemeClr val="dk1"/>
                </a:solidFill>
                <a:latin typeface="Calibri"/>
                <a:ea typeface="Calibri"/>
                <a:cs typeface="Calibri"/>
                <a:sym typeface="Calibri"/>
              </a:rPr>
              <a:t>differences:</a:t>
            </a:r>
          </a:p>
          <a:p>
            <a:pPr indent="514350" lvl="1" marL="400050" marR="0" rtl="0" algn="l">
              <a:lnSpc>
                <a:spcPct val="9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most people still produced for their own consumption</a:t>
            </a:r>
          </a:p>
          <a:p>
            <a:pPr indent="514350" lvl="1" marL="400050" marR="0" rtl="0" algn="l">
              <a:lnSpc>
                <a:spcPct val="9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a much smaller range of goods was exchanged</a:t>
            </a:r>
          </a:p>
          <a:p>
            <a:pPr indent="514350" lvl="1" marL="400050" marR="0" rtl="0" algn="l">
              <a:lnSpc>
                <a:spcPct val="9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far fewer wageworkers</a:t>
            </a:r>
          </a:p>
          <a:p>
            <a:pPr indent="514350" lvl="1" marL="400050" marR="0" rtl="0" algn="l">
              <a:lnSpc>
                <a:spcPct val="9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trade was in luxury goods</a:t>
            </a:r>
          </a:p>
          <a:p>
            <a:pPr indent="514350" lvl="1" marL="400050" marR="0" rtl="0" algn="l">
              <a:lnSpc>
                <a:spcPct val="9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circuits of commerce were more limited</a:t>
            </a:r>
          </a:p>
          <a:p>
            <a:pPr indent="514350" lvl="1" marL="400050" marR="0" rtl="0" algn="l">
              <a:lnSpc>
                <a:spcPct val="9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had no single center; units were much more equivalent</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3" name="Shape 353"/>
        <p:cNvGrpSpPr/>
        <p:nvPr/>
      </p:nvGrpSpPr>
      <p:grpSpPr>
        <a:xfrm>
          <a:off x="0" y="0"/>
          <a:ext cx="0" cy="0"/>
          <a:chOff x="0" y="0"/>
          <a:chExt cx="0" cy="0"/>
        </a:xfrm>
      </p:grpSpPr>
      <p:sp>
        <p:nvSpPr>
          <p:cNvPr id="354" name="Shape 35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000" u="none" cap="none" strike="noStrike">
                <a:solidFill>
                  <a:schemeClr val="dk1"/>
                </a:solidFill>
                <a:latin typeface="Calibri"/>
                <a:ea typeface="Calibri"/>
                <a:cs typeface="Calibri"/>
                <a:sym typeface="Calibri"/>
              </a:rPr>
              <a:t>VI. Reflections: Economic Globalization— Ancient and Modern</a:t>
            </a:r>
            <a:br>
              <a:rPr b="1" baseline="0" i="0" lang="en-US" sz="4000" u="none" cap="none" strike="noStrike">
                <a:solidFill>
                  <a:schemeClr val="dk1"/>
                </a:solidFill>
                <a:latin typeface="Calibri"/>
                <a:ea typeface="Calibri"/>
                <a:cs typeface="Calibri"/>
                <a:sym typeface="Calibri"/>
              </a:rPr>
            </a:br>
          </a:p>
        </p:txBody>
      </p:sp>
      <p:sp>
        <p:nvSpPr>
          <p:cNvPr id="355" name="Shape 355"/>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1" baseline="0" i="0" lang="en-US" sz="3200" u="none" cap="none" strike="noStrike">
                <a:solidFill>
                  <a:schemeClr val="dk1"/>
                </a:solidFill>
                <a:latin typeface="Calibri"/>
                <a:ea typeface="Calibri"/>
                <a:cs typeface="Calibri"/>
                <a:sym typeface="Calibri"/>
              </a:rPr>
              <a:t>C.	The world of third-wave civilizations was</a:t>
            </a:r>
            <a:br>
              <a:rPr b="1" baseline="0" i="0" lang="en-US" sz="3200" u="none" cap="none" strike="noStrike">
                <a:solidFill>
                  <a:schemeClr val="dk1"/>
                </a:solidFill>
                <a:latin typeface="Calibri"/>
                <a:ea typeface="Calibri"/>
                <a:cs typeface="Calibri"/>
                <a:sym typeface="Calibri"/>
              </a:rPr>
            </a:br>
            <a:r>
              <a:rPr b="1" baseline="0" i="0" lang="en-US" sz="3200" u="none" cap="none" strike="noStrike">
                <a:solidFill>
                  <a:schemeClr val="dk1"/>
                </a:solidFill>
                <a:latin typeface="Calibri"/>
                <a:ea typeface="Calibri"/>
                <a:cs typeface="Calibri"/>
                <a:sym typeface="Calibri"/>
              </a:rPr>
              <a:t>more balanced and multi-centered than that of the modern era.</a:t>
            </a:r>
          </a:p>
          <a:p>
            <a:pPr indent="514350" lvl="1" marL="400050" marR="0" rtl="0" algn="l">
              <a:spcBef>
                <a:spcPts val="0"/>
              </a:spcBef>
              <a:buClr>
                <a:schemeClr val="dk1"/>
              </a:buClr>
              <a:buSzPct val="100000"/>
              <a:buFont typeface="Calibri"/>
              <a:buAutoNum type="arabicPeriod"/>
            </a:pPr>
            <a:r>
              <a:rPr b="0" baseline="0" i="0" lang="en-US" sz="2800" u="none" cap="none" strike="noStrike">
                <a:solidFill>
                  <a:schemeClr val="dk1"/>
                </a:solidFill>
                <a:latin typeface="Calibri"/>
                <a:ea typeface="Calibri"/>
                <a:cs typeface="Calibri"/>
                <a:sym typeface="Calibri"/>
              </a:rPr>
              <a:t>relationships among major civilizations were much more equal</a:t>
            </a:r>
          </a:p>
          <a:p>
            <a:pPr indent="514350" lvl="1" marL="400050" marR="0" rtl="0" algn="l">
              <a:spcBef>
                <a:spcPts val="0"/>
              </a:spcBef>
              <a:buClr>
                <a:schemeClr val="dk1"/>
              </a:buClr>
              <a:buSzPct val="100000"/>
              <a:buFont typeface="Calibri"/>
              <a:buAutoNum type="arabicPeriod"/>
            </a:pPr>
            <a:r>
              <a:rPr b="0" baseline="0" i="0" lang="en-US" sz="2800" u="none" cap="none" strike="noStrike">
                <a:solidFill>
                  <a:schemeClr val="dk1"/>
                </a:solidFill>
                <a:latin typeface="Calibri"/>
                <a:ea typeface="Calibri"/>
                <a:cs typeface="Calibri"/>
                <a:sym typeface="Calibri"/>
              </a:rPr>
              <a:t>perhaps the twenty-first century is returning to that pattern</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sp>
        <p:nvSpPr>
          <p:cNvPr id="360" name="Shape 360"/>
          <p:cNvSpPr txBox="1"/>
          <p:nvPr>
            <p:ph type="title"/>
          </p:nvPr>
        </p:nvSpPr>
        <p:spPr>
          <a:xfrm>
            <a:off x="457200" y="274637"/>
            <a:ext cx="8229600" cy="7921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Pr>
              <a:t>WHAT'S THE SIGNIFICANCE?</a:t>
            </a:r>
            <a:br>
              <a:rPr b="0" baseline="0" i="0" lang="en-US" sz="4400" u="none" cap="none" strike="noStrike">
                <a:solidFill>
                  <a:schemeClr val="dk1"/>
                </a:solidFill>
                <a:latin typeface="Calibri"/>
                <a:ea typeface="Calibri"/>
                <a:cs typeface="Calibri"/>
                <a:sym typeface="Calibri"/>
              </a:rPr>
            </a:br>
          </a:p>
        </p:txBody>
      </p:sp>
      <p:sp>
        <p:nvSpPr>
          <p:cNvPr id="361" name="Shape 361"/>
          <p:cNvSpPr txBox="1"/>
          <p:nvPr>
            <p:ph idx="1" type="body"/>
          </p:nvPr>
        </p:nvSpPr>
        <p:spPr>
          <a:xfrm>
            <a:off x="457200" y="990600"/>
            <a:ext cx="8229600" cy="54102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100000"/>
              <a:buFont typeface="Calibri"/>
              <a:buChar char="•"/>
            </a:pPr>
            <a:r>
              <a:rPr b="1" baseline="0" i="0" lang="en-US" sz="2400" u="none" cap="none" strike="noStrike">
                <a:solidFill>
                  <a:schemeClr val="dk1"/>
                </a:solidFill>
                <a:latin typeface="Calibri"/>
                <a:ea typeface="Calibri"/>
                <a:cs typeface="Calibri"/>
                <a:sym typeface="Calibri"/>
              </a:rPr>
              <a:t>American web: </a:t>
            </a:r>
            <a:r>
              <a:rPr b="0" baseline="0" i="0" lang="en-US" sz="2400" u="none" cap="none" strike="noStrike">
                <a:solidFill>
                  <a:schemeClr val="dk1"/>
                </a:solidFill>
                <a:latin typeface="Calibri"/>
                <a:ea typeface="Calibri"/>
                <a:cs typeface="Calibri"/>
                <a:sym typeface="Calibri"/>
              </a:rPr>
              <a:t>A term used to describe the network of trade that linked parts of the pre-Columbian Americas; although less intense and complete than the Afro-Eurasian trade networks, this web nonetheless provided a means of exchange for luxury goods and ideas over large areas.</a:t>
            </a:r>
          </a:p>
          <a:p>
            <a:pPr indent="0" lvl="0" marL="0" marR="0" rtl="0" algn="l">
              <a:spcBef>
                <a:spcPts val="0"/>
              </a:spcBef>
              <a:buClr>
                <a:schemeClr val="dk1"/>
              </a:buClr>
              <a:buSzPct val="100000"/>
              <a:buFont typeface="Calibri"/>
              <a:buChar char="•"/>
            </a:pPr>
            <a:r>
              <a:rPr b="1" baseline="0" i="0" lang="en-US" sz="2400" u="none" cap="none" strike="noStrike">
                <a:solidFill>
                  <a:schemeClr val="dk1"/>
                </a:solidFill>
                <a:latin typeface="Calibri"/>
                <a:ea typeface="Calibri"/>
                <a:cs typeface="Calibri"/>
                <a:sym typeface="Calibri"/>
              </a:rPr>
              <a:t>Angkor Wat: </a:t>
            </a:r>
            <a:r>
              <a:rPr b="0" baseline="0" i="0" lang="en-US" sz="2400" u="none" cap="none" strike="noStrike">
                <a:solidFill>
                  <a:schemeClr val="dk1"/>
                </a:solidFill>
                <a:latin typeface="Calibri"/>
                <a:ea typeface="Calibri"/>
                <a:cs typeface="Calibri"/>
                <a:sym typeface="Calibri"/>
              </a:rPr>
              <a:t>The largest religious structure in the premodern world, construction began on this temple located in modem Cambodia in the early 1100s c.E. It was built to express a Hindu understanding of the cosmos, centered on a mythical Mt Mem, the home of the gods in Hindu tradition.</a:t>
            </a:r>
          </a:p>
          <a:p>
            <a:pPr indent="0" lvl="0" marL="0" marR="0" rtl="0" algn="l">
              <a:spcBef>
                <a:spcPts val="0"/>
              </a:spcBef>
              <a:buClr>
                <a:schemeClr val="dk1"/>
              </a:buClr>
              <a:buSzPct val="100000"/>
              <a:buFont typeface="Calibri"/>
              <a:buChar char="•"/>
            </a:pPr>
            <a:r>
              <a:rPr b="1" baseline="0" i="0" lang="en-US" sz="2400" u="none" cap="none" strike="noStrike">
                <a:solidFill>
                  <a:schemeClr val="dk1"/>
                </a:solidFill>
                <a:latin typeface="Calibri"/>
                <a:ea typeface="Calibri"/>
                <a:cs typeface="Calibri"/>
                <a:sym typeface="Calibri"/>
              </a:rPr>
              <a:t>Black Death: </a:t>
            </a:r>
            <a:r>
              <a:rPr b="0" baseline="0" i="0" lang="en-US" sz="2400" u="none" cap="none" strike="noStrike">
                <a:solidFill>
                  <a:schemeClr val="dk1"/>
                </a:solidFill>
                <a:latin typeface="Calibri"/>
                <a:ea typeface="Calibri"/>
                <a:cs typeface="Calibri"/>
                <a:sym typeface="Calibri"/>
              </a:rPr>
              <a:t>The name given to the massive epidemic that swept Eurasia in the fourteenth century c.E.; it may have been bubonic plague, anthrax, or a collection of epidemic diseases.</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x="0" y="0"/>
          <a:ext cx="0" cy="0"/>
          <a:chOff x="0" y="0"/>
          <a:chExt cx="0" cy="0"/>
        </a:xfrm>
      </p:grpSpPr>
      <p:sp>
        <p:nvSpPr>
          <p:cNvPr id="366" name="Shape 366"/>
          <p:cNvSpPr txBox="1"/>
          <p:nvPr>
            <p:ph type="title"/>
          </p:nvPr>
        </p:nvSpPr>
        <p:spPr>
          <a:xfrm>
            <a:off x="457200" y="274637"/>
            <a:ext cx="8229600" cy="7921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Pr>
              <a:t>WHAT'S THE SIGNIFICANCE?</a:t>
            </a:r>
            <a:br>
              <a:rPr b="0" baseline="0" i="0" lang="en-US" sz="4400" u="none" cap="none" strike="noStrike">
                <a:solidFill>
                  <a:schemeClr val="dk1"/>
                </a:solidFill>
                <a:latin typeface="Calibri"/>
                <a:ea typeface="Calibri"/>
                <a:cs typeface="Calibri"/>
                <a:sym typeface="Calibri"/>
              </a:rPr>
            </a:br>
          </a:p>
        </p:txBody>
      </p:sp>
      <p:sp>
        <p:nvSpPr>
          <p:cNvPr id="367" name="Shape 367"/>
          <p:cNvSpPr txBox="1"/>
          <p:nvPr>
            <p:ph idx="1" type="body"/>
          </p:nvPr>
        </p:nvSpPr>
        <p:spPr>
          <a:xfrm>
            <a:off x="457200" y="990600"/>
            <a:ext cx="8229600" cy="54102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100000"/>
              <a:buFont typeface="Calibri"/>
              <a:buChar char="•"/>
            </a:pPr>
            <a:r>
              <a:rPr b="1" baseline="0" i="0" lang="en-US" sz="2400" u="none" cap="none" strike="noStrike">
                <a:solidFill>
                  <a:schemeClr val="dk1"/>
                </a:solidFill>
                <a:latin typeface="Calibri"/>
                <a:ea typeface="Calibri"/>
                <a:cs typeface="Calibri"/>
                <a:sym typeface="Calibri"/>
              </a:rPr>
              <a:t>Borobudur: </a:t>
            </a:r>
            <a:r>
              <a:rPr b="0" baseline="0" i="0" lang="en-US" sz="2400" u="none" cap="none" strike="noStrike">
                <a:solidFill>
                  <a:schemeClr val="dk1"/>
                </a:solidFill>
                <a:latin typeface="Calibri"/>
                <a:ea typeface="Calibri"/>
                <a:cs typeface="Calibri"/>
                <a:sym typeface="Calibri"/>
              </a:rPr>
              <a:t>The largest Buddhist monument ever built, Borobudur is a mountainous ten-level monument with an elaborate carving program, probably built in the ninth century C.E. by the Sailendras mlers of central Java; it is an outstanding example of cultural exchange and syncretism, </a:t>
            </a:r>
            <a:r>
              <a:rPr b="0" baseline="0" i="1" lang="en-US" sz="2400" u="none" cap="none" strike="noStrike">
                <a:solidFill>
                  <a:schemeClr val="dk1"/>
                </a:solidFill>
                <a:latin typeface="Calibri"/>
                <a:ea typeface="Calibri"/>
                <a:cs typeface="Calibri"/>
                <a:sym typeface="Calibri"/>
              </a:rPr>
              <a:t>(pron. </a:t>
            </a:r>
            <a:r>
              <a:rPr b="0" baseline="0" i="0" lang="en-US" sz="2400" u="none" cap="none" strike="noStrike">
                <a:solidFill>
                  <a:schemeClr val="dk1"/>
                </a:solidFill>
                <a:latin typeface="Calibri"/>
                <a:ea typeface="Calibri"/>
                <a:cs typeface="Calibri"/>
                <a:sym typeface="Calibri"/>
              </a:rPr>
              <a:t>BORE-ahboo-DOOR)</a:t>
            </a:r>
          </a:p>
          <a:p>
            <a:pPr indent="0" lvl="0" marL="0" marR="0" rtl="0" algn="l">
              <a:spcBef>
                <a:spcPts val="0"/>
              </a:spcBef>
              <a:buClr>
                <a:schemeClr val="dk1"/>
              </a:buClr>
              <a:buSzPct val="100000"/>
              <a:buFont typeface="Calibri"/>
              <a:buChar char="•"/>
            </a:pPr>
            <a:r>
              <a:rPr b="1" baseline="0" i="0" lang="en-US" sz="2400" u="none" cap="none" strike="noStrike">
                <a:solidFill>
                  <a:schemeClr val="dk1"/>
                </a:solidFill>
                <a:latin typeface="Calibri"/>
                <a:ea typeface="Calibri"/>
                <a:cs typeface="Calibri"/>
                <a:sym typeface="Calibri"/>
              </a:rPr>
              <a:t>Ghana, Mali, Songhay: </a:t>
            </a:r>
            <a:r>
              <a:rPr b="0" baseline="0" i="0" lang="en-US" sz="2400" u="none" cap="none" strike="noStrike">
                <a:solidFill>
                  <a:schemeClr val="dk1"/>
                </a:solidFill>
                <a:latin typeface="Calibri"/>
                <a:ea typeface="Calibri"/>
                <a:cs typeface="Calibri"/>
                <a:sym typeface="Calibri"/>
              </a:rPr>
              <a:t>A series of important states that developed in western and central Sudan in the period 500-1600 c.E. in response to the economic opportunities of trans-Saharan trade (especially control of gold production), </a:t>
            </a:r>
            <a:r>
              <a:rPr b="0" baseline="0" i="1" lang="en-US" sz="2400" u="none" cap="none" strike="noStrike">
                <a:solidFill>
                  <a:schemeClr val="dk1"/>
                </a:solidFill>
                <a:latin typeface="Calibri"/>
                <a:ea typeface="Calibri"/>
                <a:cs typeface="Calibri"/>
                <a:sym typeface="Calibri"/>
              </a:rPr>
              <a:t>{pron. </a:t>
            </a:r>
            <a:r>
              <a:rPr b="0" baseline="0" i="0" lang="en-US" sz="2400" u="none" cap="none" strike="noStrike">
                <a:solidFill>
                  <a:schemeClr val="dk1"/>
                </a:solidFill>
                <a:latin typeface="Calibri"/>
                <a:ea typeface="Calibri"/>
                <a:cs typeface="Calibri"/>
                <a:sym typeface="Calibri"/>
              </a:rPr>
              <a:t>GAH-nah, MAHIee, song-GAH-ee)</a:t>
            </a:r>
          </a:p>
          <a:p>
            <a:pPr indent="0" lvl="0" marL="0" marR="0" rtl="0" algn="l">
              <a:spcBef>
                <a:spcPts val="0"/>
              </a:spcBef>
              <a:buClr>
                <a:schemeClr val="dk1"/>
              </a:buClr>
              <a:buSzPct val="100000"/>
              <a:buFont typeface="Calibri"/>
              <a:buChar char="•"/>
            </a:pPr>
            <a:r>
              <a:rPr b="1" baseline="0" i="0" lang="en-US" sz="2400" u="none" cap="none" strike="noStrike">
                <a:solidFill>
                  <a:schemeClr val="dk1"/>
                </a:solidFill>
                <a:latin typeface="Calibri"/>
                <a:ea typeface="Calibri"/>
                <a:cs typeface="Calibri"/>
                <a:sym typeface="Calibri"/>
              </a:rPr>
              <a:t>Great Zimbabwe: </a:t>
            </a:r>
            <a:r>
              <a:rPr b="0" baseline="0" i="0" lang="en-US" sz="2400" u="none" cap="none" strike="noStrike">
                <a:solidFill>
                  <a:schemeClr val="dk1"/>
                </a:solidFill>
                <a:latin typeface="Calibri"/>
                <a:ea typeface="Calibri"/>
                <a:cs typeface="Calibri"/>
                <a:sym typeface="Calibri"/>
              </a:rPr>
              <a:t>A powerful state in the African interior that apparently emerged from the growing trade in gold to the East African coast; flourished between 1250 and 1350 c.E.</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1" name="Shape 371"/>
        <p:cNvGrpSpPr/>
        <p:nvPr/>
      </p:nvGrpSpPr>
      <p:grpSpPr>
        <a:xfrm>
          <a:off x="0" y="0"/>
          <a:ext cx="0" cy="0"/>
          <a:chOff x="0" y="0"/>
          <a:chExt cx="0" cy="0"/>
        </a:xfrm>
      </p:grpSpPr>
      <p:sp>
        <p:nvSpPr>
          <p:cNvPr id="372" name="Shape 372"/>
          <p:cNvSpPr txBox="1"/>
          <p:nvPr>
            <p:ph type="title"/>
          </p:nvPr>
        </p:nvSpPr>
        <p:spPr>
          <a:xfrm>
            <a:off x="457200" y="274637"/>
            <a:ext cx="8229600" cy="7921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Pr>
              <a:t>WHAT'S THE SIGNIFICANCE?</a:t>
            </a:r>
            <a:br>
              <a:rPr b="0" baseline="0" i="0" lang="en-US" sz="4400" u="none" cap="none" strike="noStrike">
                <a:solidFill>
                  <a:schemeClr val="dk1"/>
                </a:solidFill>
                <a:latin typeface="Calibri"/>
                <a:ea typeface="Calibri"/>
                <a:cs typeface="Calibri"/>
                <a:sym typeface="Calibri"/>
              </a:rPr>
            </a:br>
          </a:p>
        </p:txBody>
      </p:sp>
      <p:sp>
        <p:nvSpPr>
          <p:cNvPr id="373" name="Shape 373"/>
          <p:cNvSpPr txBox="1"/>
          <p:nvPr>
            <p:ph idx="1" type="body"/>
          </p:nvPr>
        </p:nvSpPr>
        <p:spPr>
          <a:xfrm>
            <a:off x="457200" y="990600"/>
            <a:ext cx="8229600" cy="54102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100000"/>
              <a:buFont typeface="Calibri"/>
              <a:buChar char="•"/>
            </a:pPr>
            <a:r>
              <a:rPr b="1" baseline="0" i="0" lang="en-US" sz="2400" u="none" cap="none" strike="noStrike">
                <a:solidFill>
                  <a:schemeClr val="dk1"/>
                </a:solidFill>
                <a:latin typeface="Calibri"/>
                <a:ea typeface="Calibri"/>
                <a:cs typeface="Calibri"/>
                <a:sym typeface="Calibri"/>
              </a:rPr>
              <a:t>Indian Ocean trading network: </a:t>
            </a:r>
            <a:r>
              <a:rPr b="0" baseline="0" i="0" lang="en-US" sz="2400" u="none" cap="none" strike="noStrike">
                <a:solidFill>
                  <a:schemeClr val="dk1"/>
                </a:solidFill>
                <a:latin typeface="Calibri"/>
                <a:ea typeface="Calibri"/>
                <a:cs typeface="Calibri"/>
                <a:sym typeface="Calibri"/>
              </a:rPr>
              <a:t>The world's largest sea-based system of communication and exchange before 1500 C.E., Indian Ocean commerce stretched from southern China to eastern Africa and included not only the exchange of luxury and bulk goods but also the exchange of ideas and crops.</a:t>
            </a:r>
          </a:p>
          <a:p>
            <a:pPr indent="0" lvl="0" marL="0" marR="0" rtl="0" algn="l">
              <a:spcBef>
                <a:spcPts val="0"/>
              </a:spcBef>
              <a:buClr>
                <a:schemeClr val="dk1"/>
              </a:buClr>
              <a:buSzPct val="100000"/>
              <a:buFont typeface="Calibri"/>
              <a:buChar char="•"/>
            </a:pPr>
            <a:r>
              <a:rPr b="1" baseline="0" i="0" lang="en-US" sz="2400" u="none" cap="none" strike="noStrike">
                <a:solidFill>
                  <a:schemeClr val="dk1"/>
                </a:solidFill>
                <a:latin typeface="Calibri"/>
                <a:ea typeface="Calibri"/>
                <a:cs typeface="Calibri"/>
                <a:sym typeface="Calibri"/>
              </a:rPr>
              <a:t>Thorfinn Karlsfeni: </a:t>
            </a:r>
            <a:r>
              <a:rPr b="0" baseline="0" i="0" lang="en-US" sz="2400" u="none" cap="none" strike="noStrike">
                <a:solidFill>
                  <a:schemeClr val="dk1"/>
                </a:solidFill>
                <a:latin typeface="Calibri"/>
                <a:ea typeface="Calibri"/>
                <a:cs typeface="Calibri"/>
                <a:sym typeface="Calibri"/>
              </a:rPr>
              <a:t>A well-born, wealthy merchant and seaman of Norwegian Viking background, Karlsfeni led an unsuccessful expedition to establish a colony on the coast of what is now Newfoundland, Canada, in the early eleventh century C.E.</a:t>
            </a:r>
          </a:p>
          <a:p>
            <a:pPr indent="0" lvl="0" marL="0" marR="0" rtl="0" algn="l">
              <a:spcBef>
                <a:spcPts val="0"/>
              </a:spcBef>
              <a:buClr>
                <a:schemeClr val="dk1"/>
              </a:buClr>
              <a:buSzPct val="100000"/>
              <a:buFont typeface="Calibri"/>
              <a:buChar char="•"/>
            </a:pPr>
            <a:r>
              <a:rPr b="1" baseline="0" i="0" lang="en-US" sz="2400" u="none" cap="none" strike="noStrike">
                <a:solidFill>
                  <a:schemeClr val="dk1"/>
                </a:solidFill>
                <a:latin typeface="Calibri"/>
                <a:ea typeface="Calibri"/>
                <a:cs typeface="Calibri"/>
                <a:sym typeface="Calibri"/>
              </a:rPr>
              <a:t>pochteca: </a:t>
            </a:r>
            <a:r>
              <a:rPr b="0" baseline="0" i="0" lang="en-US" sz="2400" u="none" cap="none" strike="noStrike">
                <a:solidFill>
                  <a:schemeClr val="dk1"/>
                </a:solidFill>
                <a:latin typeface="Calibri"/>
                <a:ea typeface="Calibri"/>
                <a:cs typeface="Calibri"/>
                <a:sym typeface="Calibri"/>
              </a:rPr>
              <a:t>Professional merchants among the Aztecs.</a:t>
            </a:r>
          </a:p>
          <a:p>
            <a:pPr indent="0" lvl="0" marL="0" marR="0" rtl="0" algn="l">
              <a:spcBef>
                <a:spcPts val="0"/>
              </a:spcBef>
              <a:buClr>
                <a:schemeClr val="dk1"/>
              </a:buClr>
              <a:buSzPct val="100000"/>
              <a:buFont typeface="Calibri"/>
              <a:buChar char="•"/>
            </a:pPr>
            <a:r>
              <a:rPr b="1" baseline="0" i="0" lang="en-US" sz="2400" u="none" cap="none" strike="noStrike">
                <a:solidFill>
                  <a:schemeClr val="dk1"/>
                </a:solidFill>
                <a:latin typeface="Calibri"/>
                <a:ea typeface="Calibri"/>
                <a:cs typeface="Calibri"/>
                <a:sym typeface="Calibri"/>
              </a:rPr>
              <a:t>Sand Roads: </a:t>
            </a:r>
            <a:r>
              <a:rPr b="0" baseline="0" i="0" lang="en-US" sz="2400" u="none" cap="none" strike="noStrike">
                <a:solidFill>
                  <a:schemeClr val="dk1"/>
                </a:solidFill>
                <a:latin typeface="Calibri"/>
                <a:ea typeface="Calibri"/>
                <a:cs typeface="Calibri"/>
                <a:sym typeface="Calibri"/>
              </a:rPr>
              <a:t>A term used to describe the routes of the trans-Sahara trade in Africa.</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x="0" y="0"/>
          <a:ext cx="0" cy="0"/>
          <a:chOff x="0" y="0"/>
          <a:chExt cx="0" cy="0"/>
        </a:xfrm>
      </p:grpSpPr>
      <p:sp>
        <p:nvSpPr>
          <p:cNvPr id="378" name="Shape 378"/>
          <p:cNvSpPr txBox="1"/>
          <p:nvPr>
            <p:ph type="title"/>
          </p:nvPr>
        </p:nvSpPr>
        <p:spPr>
          <a:xfrm>
            <a:off x="457200" y="274637"/>
            <a:ext cx="8229600" cy="7921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Pr>
              <a:t>WHAT'S THE SIGNIFICANCE?</a:t>
            </a:r>
            <a:br>
              <a:rPr b="0" baseline="0" i="0" lang="en-US" sz="4400" u="none" cap="none" strike="noStrike">
                <a:solidFill>
                  <a:schemeClr val="dk1"/>
                </a:solidFill>
                <a:latin typeface="Calibri"/>
                <a:ea typeface="Calibri"/>
                <a:cs typeface="Calibri"/>
                <a:sym typeface="Calibri"/>
              </a:rPr>
            </a:br>
          </a:p>
        </p:txBody>
      </p:sp>
      <p:sp>
        <p:nvSpPr>
          <p:cNvPr id="379" name="Shape 379"/>
          <p:cNvSpPr txBox="1"/>
          <p:nvPr>
            <p:ph idx="1" type="body"/>
          </p:nvPr>
        </p:nvSpPr>
        <p:spPr>
          <a:xfrm>
            <a:off x="457200" y="990600"/>
            <a:ext cx="8229600" cy="54102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100000"/>
              <a:buFont typeface="Calibri"/>
              <a:buChar char="•"/>
            </a:pPr>
            <a:r>
              <a:rPr b="1" baseline="0" i="0" lang="en-US" sz="2400" u="none" cap="none" strike="noStrike">
                <a:solidFill>
                  <a:schemeClr val="dk1"/>
                </a:solidFill>
                <a:latin typeface="Calibri"/>
                <a:ea typeface="Calibri"/>
                <a:cs typeface="Calibri"/>
                <a:sym typeface="Calibri"/>
              </a:rPr>
              <a:t>Silk Roads: </a:t>
            </a:r>
            <a:r>
              <a:rPr b="0" baseline="0" i="0" lang="en-US" sz="2400" u="none" cap="none" strike="noStrike">
                <a:solidFill>
                  <a:schemeClr val="dk1"/>
                </a:solidFill>
                <a:latin typeface="Calibri"/>
                <a:ea typeface="Calibri"/>
                <a:cs typeface="Calibri"/>
                <a:sym typeface="Calibri"/>
              </a:rPr>
              <a:t>Land-based trade routes that linked Eurasia.</a:t>
            </a:r>
          </a:p>
          <a:p>
            <a:pPr indent="0" lvl="0" marL="0" marR="0" rtl="0" algn="l">
              <a:spcBef>
                <a:spcPts val="0"/>
              </a:spcBef>
              <a:buClr>
                <a:schemeClr val="dk1"/>
              </a:buClr>
              <a:buSzPct val="100000"/>
              <a:buFont typeface="Calibri"/>
              <a:buChar char="•"/>
            </a:pPr>
            <a:r>
              <a:rPr b="0" baseline="0" i="0" lang="en-US" sz="2400" u="none" cap="none" strike="noStrike">
                <a:solidFill>
                  <a:schemeClr val="dk1"/>
                </a:solidFill>
                <a:latin typeface="Calibri"/>
                <a:ea typeface="Calibri"/>
                <a:cs typeface="Calibri"/>
                <a:sym typeface="Calibri"/>
              </a:rPr>
              <a:t>Srivijaya: A Malay kingdom that dominated the Straits of Malacca between 670 and 1025 C.E.; noted for its creation of a native/Indian hybrid culture, </a:t>
            </a:r>
            <a:r>
              <a:rPr b="0" baseline="0" i="1" lang="en-US" sz="2400" u="none" cap="none" strike="noStrike">
                <a:solidFill>
                  <a:schemeClr val="dk1"/>
                </a:solidFill>
                <a:latin typeface="Calibri"/>
                <a:ea typeface="Calibri"/>
                <a:cs typeface="Calibri"/>
                <a:sym typeface="Calibri"/>
              </a:rPr>
              <a:t>(pron. </a:t>
            </a:r>
            <a:r>
              <a:rPr b="0" baseline="0" i="0" lang="en-US" sz="2400" u="none" cap="none" strike="noStrike">
                <a:solidFill>
                  <a:schemeClr val="dk1"/>
                </a:solidFill>
                <a:latin typeface="Calibri"/>
                <a:ea typeface="Calibri"/>
                <a:cs typeface="Calibri"/>
                <a:sym typeface="Calibri"/>
              </a:rPr>
              <a:t>sree-vih-JUH-yah)</a:t>
            </a:r>
          </a:p>
          <a:p>
            <a:pPr indent="0" lvl="0" marL="0" marR="0" rtl="0" algn="l">
              <a:spcBef>
                <a:spcPts val="0"/>
              </a:spcBef>
              <a:buClr>
                <a:schemeClr val="dk1"/>
              </a:buClr>
              <a:buSzPct val="100000"/>
              <a:buFont typeface="Calibri"/>
              <a:buChar char="•"/>
            </a:pPr>
            <a:r>
              <a:rPr b="1" baseline="0" i="0" lang="en-US" sz="2400" u="none" cap="none" strike="noStrike">
                <a:solidFill>
                  <a:schemeClr val="dk1"/>
                </a:solidFill>
                <a:latin typeface="Calibri"/>
                <a:ea typeface="Calibri"/>
                <a:cs typeface="Calibri"/>
                <a:sym typeface="Calibri"/>
              </a:rPr>
              <a:t>Swahili civilization: </a:t>
            </a:r>
            <a:r>
              <a:rPr b="0" baseline="0" i="0" lang="en-US" sz="2400" u="none" cap="none" strike="noStrike">
                <a:solidFill>
                  <a:schemeClr val="dk1"/>
                </a:solidFill>
                <a:latin typeface="Calibri"/>
                <a:ea typeface="Calibri"/>
                <a:cs typeface="Calibri"/>
                <a:sym typeface="Calibri"/>
              </a:rPr>
              <a:t>An East African civilization that emerged in the eighth century C.E. from a blending of Bantu, Islamic, and other Indian Ocean trade elements, </a:t>
            </a:r>
            <a:r>
              <a:rPr b="0" baseline="0" i="1" lang="en-US" sz="2400" u="none" cap="none" strike="noStrike">
                <a:solidFill>
                  <a:schemeClr val="dk1"/>
                </a:solidFill>
                <a:latin typeface="Calibri"/>
                <a:ea typeface="Calibri"/>
                <a:cs typeface="Calibri"/>
                <a:sym typeface="Calibri"/>
              </a:rPr>
              <a:t>(pron. </a:t>
            </a:r>
            <a:r>
              <a:rPr b="0" baseline="0" i="0" lang="en-US" sz="2400" u="none" cap="none" strike="noStrike">
                <a:solidFill>
                  <a:schemeClr val="dk1"/>
                </a:solidFill>
                <a:latin typeface="Calibri"/>
                <a:ea typeface="Calibri"/>
                <a:cs typeface="Calibri"/>
                <a:sym typeface="Calibri"/>
              </a:rPr>
              <a:t>swah-HEE-lee)</a:t>
            </a:r>
          </a:p>
          <a:p>
            <a:pPr indent="0" lvl="0" marL="0" marR="0" rtl="0" algn="l">
              <a:spcBef>
                <a:spcPts val="0"/>
              </a:spcBef>
              <a:buClr>
                <a:schemeClr val="dk1"/>
              </a:buClr>
              <a:buSzPct val="100000"/>
              <a:buFont typeface="Calibri"/>
              <a:buChar char="•"/>
            </a:pPr>
            <a:r>
              <a:rPr b="1" baseline="0" i="0" lang="en-US" sz="2400" u="none" cap="none" strike="noStrike">
                <a:solidFill>
                  <a:schemeClr val="dk1"/>
                </a:solidFill>
                <a:latin typeface="Calibri"/>
                <a:ea typeface="Calibri"/>
                <a:cs typeface="Calibri"/>
                <a:sym typeface="Calibri"/>
              </a:rPr>
              <a:t>trans-Saharan slave trade: </a:t>
            </a:r>
            <a:r>
              <a:rPr b="0" baseline="0" i="0" lang="en-US" sz="2400" u="none" cap="none" strike="noStrike">
                <a:solidFill>
                  <a:schemeClr val="dk1"/>
                </a:solidFill>
                <a:latin typeface="Calibri"/>
                <a:ea typeface="Calibri"/>
                <a:cs typeface="Calibri"/>
                <a:sym typeface="Calibri"/>
              </a:rPr>
              <a:t>A fairly small-scale trade that developed in the twelfth century C.E., exporting West African slaves captured in raids across the Sahara for sale mostly as household servants.</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x="0" y="0"/>
          <a:ext cx="0" cy="0"/>
          <a:chOff x="0" y="0"/>
          <a:chExt cx="0" cy="0"/>
        </a:xfrm>
      </p:grpSpPr>
      <p:sp>
        <p:nvSpPr>
          <p:cNvPr id="384" name="Shape 384"/>
          <p:cNvSpPr txBox="1"/>
          <p:nvPr/>
        </p:nvSpPr>
        <p:spPr>
          <a:xfrm>
            <a:off x="457200" y="1219200"/>
            <a:ext cx="4038599" cy="452596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ctr">
              <a:spcBef>
                <a:spcPts val="560"/>
              </a:spcBef>
              <a:buClr>
                <a:srgbClr val="990033"/>
              </a:buClr>
              <a:buSzPct val="25000"/>
              <a:buFont typeface="Georgia"/>
              <a:buNone/>
            </a:pPr>
            <a:r>
              <a:rPr b="1" baseline="0" i="0" lang="en-US" sz="2800" u="none" cap="none" strike="noStrike">
                <a:solidFill>
                  <a:srgbClr val="990033"/>
                </a:solidFill>
                <a:latin typeface="Georgia"/>
                <a:ea typeface="Georgia"/>
                <a:cs typeface="Georgia"/>
                <a:sym typeface="Georgia"/>
              </a:rPr>
              <a:t>iClicker </a:t>
            </a:r>
          </a:p>
          <a:p>
            <a:pPr indent="0" lvl="0" marL="0" marR="0" rtl="0" algn="ctr">
              <a:spcBef>
                <a:spcPts val="560"/>
              </a:spcBef>
              <a:buClr>
                <a:srgbClr val="990033"/>
              </a:buClr>
              <a:buSzPct val="25000"/>
              <a:buFont typeface="Georgia"/>
              <a:buNone/>
            </a:pPr>
            <a:r>
              <a:rPr b="1" baseline="0" i="0" lang="en-US" sz="2800" u="none" cap="none" strike="noStrike">
                <a:solidFill>
                  <a:srgbClr val="990033"/>
                </a:solidFill>
                <a:latin typeface="Georgia"/>
                <a:ea typeface="Georgia"/>
                <a:cs typeface="Georgia"/>
                <a:sym typeface="Georgia"/>
              </a:rPr>
              <a:t>Questions</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
        <p:nvSpPr>
          <p:cNvPr id="385" name="Shape 385"/>
          <p:cNvSpPr txBox="1"/>
          <p:nvPr/>
        </p:nvSpPr>
        <p:spPr>
          <a:xfrm>
            <a:off x="457200" y="1219200"/>
            <a:ext cx="8229600" cy="792162"/>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Calibri"/>
              <a:buNone/>
            </a:pPr>
            <a:r>
              <a:rPr b="1" baseline="0" i="0" lang="en-US" sz="2800" u="none" cap="none" strike="noStrike">
                <a:solidFill>
                  <a:schemeClr val="dk2"/>
                </a:solidFill>
                <a:latin typeface="Calibri"/>
                <a:ea typeface="Calibri"/>
                <a:cs typeface="Calibri"/>
                <a:sym typeface="Calibri"/>
              </a:rPr>
              <a:t>Part III: An Age of Accelerating Connections, 500–1500</a:t>
            </a:r>
            <a:br>
              <a:rPr b="1" baseline="0" i="0" lang="en-US" sz="2800" u="none" cap="none" strike="noStrike">
                <a:solidFill>
                  <a:schemeClr val="dk2"/>
                </a:solidFill>
                <a:latin typeface="Calibri"/>
                <a:ea typeface="Calibri"/>
                <a:cs typeface="Calibri"/>
                <a:sym typeface="Calibri"/>
              </a:rPr>
            </a:br>
            <a:r>
              <a:rPr b="1" baseline="0" i="0" lang="en-US" sz="2800" u="none" cap="none" strike="noStrike">
                <a:solidFill>
                  <a:schemeClr val="dk2"/>
                </a:solidFill>
                <a:latin typeface="Calibri"/>
                <a:ea typeface="Calibri"/>
                <a:cs typeface="Calibri"/>
                <a:sym typeface="Calibri"/>
              </a:rPr>
              <a:t>Chapter 8: Commerce and Culture, 500–1500</a:t>
            </a:r>
          </a:p>
        </p:txBody>
      </p:sp>
      <p:sp>
        <p:nvSpPr>
          <p:cNvPr id="386" name="Shape 386"/>
          <p:cNvSpPr txBox="1"/>
          <p:nvPr/>
        </p:nvSpPr>
        <p:spPr>
          <a:xfrm>
            <a:off x="0" y="0"/>
            <a:ext cx="9144000" cy="762000"/>
          </a:xfrm>
          <a:prstGeom prst="rect">
            <a:avLst/>
          </a:prstGeom>
          <a:solidFill>
            <a:srgbClr val="FBEEBD"/>
          </a:solidFill>
          <a:ln>
            <a:noFill/>
          </a:ln>
        </p:spPr>
        <p:txBody>
          <a:bodyPr anchorCtr="0" anchor="ctr" bIns="45700" lIns="91425" rIns="91425" tIns="45700">
            <a:noAutofit/>
          </a:bodyPr>
          <a:lstStyle/>
          <a:p>
            <a:pPr>
              <a:spcBef>
                <a:spcPts val="0"/>
              </a:spcBef>
              <a:buNone/>
            </a:pPr>
            <a:r>
              <a:t/>
            </a:r>
            <a:endParaRPr/>
          </a:p>
        </p:txBody>
      </p:sp>
      <p:pic>
        <p:nvPicPr>
          <p:cNvPr id="387" name="Shape 387"/>
          <p:cNvPicPr preferRelativeResize="0"/>
          <p:nvPr/>
        </p:nvPicPr>
        <p:blipFill>
          <a:blip r:embed="rId3">
            <a:alphaModFix/>
          </a:blip>
          <a:stretch>
            <a:fillRect/>
          </a:stretch>
        </p:blipFill>
        <p:spPr>
          <a:xfrm>
            <a:off x="5029200" y="2438400"/>
            <a:ext cx="2667000" cy="3302000"/>
          </a:xfrm>
          <a:prstGeom prst="rect">
            <a:avLst/>
          </a:prstGeom>
          <a:noFill/>
          <a:ln>
            <a:noFill/>
          </a:ln>
        </p:spPr>
      </p:pic>
      <p:sp>
        <p:nvSpPr>
          <p:cNvPr id="388" name="Shape 388"/>
          <p:cNvSpPr txBox="1"/>
          <p:nvPr/>
        </p:nvSpPr>
        <p:spPr>
          <a:xfrm>
            <a:off x="0" y="6096000"/>
            <a:ext cx="9144000" cy="762000"/>
          </a:xfrm>
          <a:prstGeom prst="rect">
            <a:avLst/>
          </a:prstGeom>
          <a:solidFill>
            <a:srgbClr val="FBEEBD"/>
          </a:solidFill>
          <a:ln>
            <a:noFill/>
          </a:ln>
        </p:spPr>
        <p:txBody>
          <a:bodyPr anchorCtr="0" anchor="ctr" bIns="45700" lIns="91425" rIns="91425" tIns="45700">
            <a:noAutofit/>
          </a:bodyPr>
          <a:lstStyle/>
          <a:p>
            <a:pPr>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OUTLINE: THE BIG PICTURE: DEFINING A MILLENNIUM</a:t>
            </a:r>
          </a:p>
        </p:txBody>
      </p:sp>
      <p:sp>
        <p:nvSpPr>
          <p:cNvPr id="78" name="Shape 78"/>
          <p:cNvSpPr txBox="1"/>
          <p:nvPr>
            <p:ph idx="1" type="body"/>
          </p:nvPr>
        </p:nvSpPr>
        <p:spPr>
          <a:xfrm>
            <a:off x="457200" y="1600200"/>
            <a:ext cx="8229600" cy="5257799"/>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25000"/>
              <a:buFont typeface="Calibri"/>
              <a:buNone/>
            </a:pPr>
            <a:r>
              <a:rPr b="1" baseline="0" i="0" lang="en-US" sz="2500" u="none" cap="none" strike="noStrike">
                <a:solidFill>
                  <a:schemeClr val="dk1"/>
                </a:solidFill>
                <a:latin typeface="Calibri"/>
                <a:ea typeface="Calibri"/>
                <a:cs typeface="Calibri"/>
                <a:sym typeface="Calibri"/>
              </a:rPr>
              <a:t>III. The Ties That Bind: Transregional Interaction in the Third-Wave Era</a:t>
            </a:r>
          </a:p>
          <a:p>
            <a:pPr indent="0" lvl="1" marL="457200" marR="0" rtl="0" algn="l">
              <a:lnSpc>
                <a:spcPct val="80000"/>
              </a:lnSpc>
              <a:spcBef>
                <a:spcPts val="0"/>
              </a:spcBef>
              <a:buClr>
                <a:schemeClr val="dk1"/>
              </a:buClr>
              <a:buSzPct val="25000"/>
              <a:buFont typeface="Calibri"/>
              <a:buNone/>
            </a:pPr>
            <a:r>
              <a:rPr b="0" baseline="0" i="0" lang="en-US" sz="2200" u="none" cap="none" strike="noStrike">
                <a:solidFill>
                  <a:schemeClr val="dk1"/>
                </a:solidFill>
                <a:latin typeface="Calibri"/>
                <a:ea typeface="Calibri"/>
                <a:cs typeface="Calibri"/>
                <a:sym typeface="Calibri"/>
              </a:rPr>
              <a:t>B.	Part Three highlights the accelerating pace of interaction in the third-wave era, giving special attention to three major mechanisms of interaction:</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1.	trade, especially the growth of long­ distance commerce</a:t>
            </a:r>
          </a:p>
          <a:p>
            <a:pPr indent="0" lvl="3" marL="1371600" marR="0" rtl="0" algn="l">
              <a:lnSpc>
                <a:spcPct val="80000"/>
              </a:lnSpc>
              <a:spcBef>
                <a:spcPts val="0"/>
              </a:spcBef>
              <a:buClr>
                <a:schemeClr val="dk1"/>
              </a:buClr>
              <a:buSzPct val="25000"/>
              <a:buFont typeface="Calibri"/>
              <a:buNone/>
            </a:pPr>
            <a:r>
              <a:rPr b="0" baseline="0" i="0" lang="en-US" sz="1600" u="none" cap="none" strike="noStrike">
                <a:solidFill>
                  <a:schemeClr val="dk1"/>
                </a:solidFill>
                <a:latin typeface="Calibri"/>
                <a:ea typeface="Calibri"/>
                <a:cs typeface="Calibri"/>
                <a:sym typeface="Calibri"/>
              </a:rPr>
              <a:t>a.	trade led to the establishment of many new states or empires</a:t>
            </a:r>
          </a:p>
          <a:p>
            <a:pPr indent="0" lvl="3" marL="1371600" marR="0" rtl="0" algn="l">
              <a:lnSpc>
                <a:spcPct val="80000"/>
              </a:lnSpc>
              <a:spcBef>
                <a:spcPts val="0"/>
              </a:spcBef>
              <a:buClr>
                <a:schemeClr val="dk1"/>
              </a:buClr>
              <a:buSzPct val="25000"/>
              <a:buFont typeface="Calibri"/>
              <a:buNone/>
            </a:pPr>
            <a:r>
              <a:rPr b="0" baseline="0" i="0" lang="en-US" sz="1600" u="none" cap="none" strike="noStrike">
                <a:solidFill>
                  <a:schemeClr val="dk1"/>
                </a:solidFill>
                <a:latin typeface="Calibri"/>
                <a:ea typeface="Calibri"/>
                <a:cs typeface="Calibri"/>
                <a:sym typeface="Calibri"/>
              </a:rPr>
              <a:t>b.	religious ideas, technologies, and germs also moved along trade routes</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2.	large empires, incorporating many distinct cultures under a single political system</a:t>
            </a:r>
          </a:p>
          <a:p>
            <a:pPr indent="0" lvl="3" marL="1371600" marR="0" rtl="0" algn="l">
              <a:lnSpc>
                <a:spcPct val="80000"/>
              </a:lnSpc>
              <a:spcBef>
                <a:spcPts val="0"/>
              </a:spcBef>
              <a:buClr>
                <a:schemeClr val="dk1"/>
              </a:buClr>
              <a:buSzPct val="25000"/>
              <a:buFont typeface="Calibri"/>
              <a:buNone/>
            </a:pPr>
            <a:r>
              <a:rPr b="0" baseline="0" i="0" lang="en-US" sz="1600" u="none" cap="none" strike="noStrike">
                <a:solidFill>
                  <a:schemeClr val="dk1"/>
                </a:solidFill>
                <a:latin typeface="Calibri"/>
                <a:ea typeface="Calibri"/>
                <a:cs typeface="Calibri"/>
                <a:sym typeface="Calibri"/>
              </a:rPr>
              <a:t>a.	provided security for long-distance trade</a:t>
            </a:r>
          </a:p>
          <a:p>
            <a:pPr indent="0" lvl="3" marL="1371600" marR="0" rtl="0" algn="l">
              <a:lnSpc>
                <a:spcPct val="80000"/>
              </a:lnSpc>
              <a:spcBef>
                <a:spcPts val="0"/>
              </a:spcBef>
              <a:buClr>
                <a:schemeClr val="dk1"/>
              </a:buClr>
              <a:buSzPct val="25000"/>
              <a:buFont typeface="Calibri"/>
              <a:buNone/>
            </a:pPr>
            <a:r>
              <a:rPr b="0" baseline="0" i="0" lang="en-US" sz="1600" u="none" cap="none" strike="noStrike">
                <a:solidFill>
                  <a:schemeClr val="dk1"/>
                </a:solidFill>
                <a:latin typeface="Calibri"/>
                <a:ea typeface="Calibri"/>
                <a:cs typeface="Calibri"/>
                <a:sym typeface="Calibri"/>
              </a:rPr>
              <a:t>b.	many of the third-wave civilizations were larger than earlier ones (Arab, Mongol, and Inca empires)</a:t>
            </a:r>
          </a:p>
          <a:p>
            <a:pPr indent="0" lvl="3" marL="1371600" marR="0" rtl="0" algn="l">
              <a:lnSpc>
                <a:spcPct val="80000"/>
              </a:lnSpc>
              <a:spcBef>
                <a:spcPts val="0"/>
              </a:spcBef>
              <a:buClr>
                <a:schemeClr val="dk1"/>
              </a:buClr>
              <a:buSzPct val="25000"/>
              <a:buFont typeface="Calibri"/>
              <a:buNone/>
            </a:pPr>
            <a:r>
              <a:rPr b="0" baseline="0" i="0" lang="en-US" sz="1600" u="none" cap="none" strike="noStrike">
                <a:solidFill>
                  <a:schemeClr val="dk1"/>
                </a:solidFill>
                <a:latin typeface="Calibri"/>
                <a:ea typeface="Calibri"/>
                <a:cs typeface="Calibri"/>
                <a:sym typeface="Calibri"/>
              </a:rPr>
              <a:t>c.	the largest empires were created by nomadic or pastoral peoples (Arabs, Berbers, Turks, Mongols, Aztecs), who ruled over agriculturalists</a:t>
            </a:r>
          </a:p>
          <a:p>
            <a:pPr indent="0" lvl="2" marL="914400" marR="0" rtl="0" algn="l">
              <a:lnSpc>
                <a:spcPct val="80000"/>
              </a:lnSpc>
              <a:spcBef>
                <a:spcPts val="0"/>
              </a:spcBef>
              <a:buClr>
                <a:schemeClr val="dk1"/>
              </a:buClr>
              <a:buSzPct val="25000"/>
              <a:buFont typeface="Calibri"/>
              <a:buNone/>
            </a:pPr>
            <a:r>
              <a:rPr b="0" baseline="0" i="0" lang="en-US" sz="1900" u="none" cap="none" strike="noStrike">
                <a:solidFill>
                  <a:schemeClr val="dk1"/>
                </a:solidFill>
                <a:latin typeface="Calibri"/>
                <a:ea typeface="Calibri"/>
                <a:cs typeface="Calibri"/>
                <a:sym typeface="Calibri"/>
              </a:rPr>
              <a:t>3.	large-scale empires and long-distance trade worked together to facilitate the spread of ideas, technologies, crops, and germs</a:t>
            </a:r>
          </a:p>
          <a:p>
            <a:pPr indent="0" lvl="3" marL="1371600" marR="0" rtl="0" algn="l">
              <a:lnSpc>
                <a:spcPct val="80000"/>
              </a:lnSpc>
              <a:spcBef>
                <a:spcPts val="0"/>
              </a:spcBef>
              <a:buClr>
                <a:schemeClr val="dk1"/>
              </a:buClr>
              <a:buSzPct val="25000"/>
              <a:buFont typeface="Calibri"/>
              <a:buNone/>
            </a:pPr>
            <a:r>
              <a:rPr b="0" baseline="0" i="0" lang="en-US" sz="1600" u="none" cap="none" strike="noStrike">
                <a:solidFill>
                  <a:schemeClr val="dk1"/>
                </a:solidFill>
                <a:latin typeface="Calibri"/>
                <a:ea typeface="Calibri"/>
                <a:cs typeface="Calibri"/>
                <a:sym typeface="Calibri"/>
              </a:rPr>
              <a:t>a.	wide diffusion of religions</a:t>
            </a:r>
          </a:p>
          <a:p>
            <a:pPr indent="0" lvl="3" marL="1371600" marR="0" rtl="0" algn="l">
              <a:lnSpc>
                <a:spcPct val="80000"/>
              </a:lnSpc>
              <a:spcBef>
                <a:spcPts val="0"/>
              </a:spcBef>
              <a:buClr>
                <a:schemeClr val="dk1"/>
              </a:buClr>
              <a:buSzPct val="25000"/>
              <a:buFont typeface="Calibri"/>
              <a:buNone/>
            </a:pPr>
            <a:r>
              <a:rPr b="0" baseline="0" i="0" lang="en-US" sz="1600" u="none" cap="none" strike="noStrike">
                <a:solidFill>
                  <a:schemeClr val="dk1"/>
                </a:solidFill>
                <a:latin typeface="Calibri"/>
                <a:ea typeface="Calibri"/>
                <a:cs typeface="Calibri"/>
                <a:sym typeface="Calibri"/>
              </a:rPr>
              <a:t>b.	wide diffusion of technologies, many from China and India</a:t>
            </a:r>
          </a:p>
          <a:p>
            <a:pPr indent="0" lvl="3" marL="1371600" marR="0" rtl="0" algn="l">
              <a:lnSpc>
                <a:spcPct val="80000"/>
              </a:lnSpc>
              <a:spcBef>
                <a:spcPts val="0"/>
              </a:spcBef>
              <a:buClr>
                <a:schemeClr val="dk1"/>
              </a:buClr>
              <a:buSzPct val="25000"/>
              <a:buFont typeface="Calibri"/>
              <a:buNone/>
            </a:pPr>
            <a:r>
              <a:rPr b="0" baseline="0" i="0" lang="en-US" sz="1600" u="none" cap="none" strike="noStrike">
                <a:solidFill>
                  <a:schemeClr val="dk1"/>
                </a:solidFill>
                <a:latin typeface="Calibri"/>
                <a:ea typeface="Calibri"/>
                <a:cs typeface="Calibri"/>
                <a:sym typeface="Calibri"/>
              </a:rPr>
              <a:t>c.	devastating epidemic disease (e.g., Black Death) linked distant communities</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2" name="Shape 392"/>
        <p:cNvGrpSpPr/>
        <p:nvPr/>
      </p:nvGrpSpPr>
      <p:grpSpPr>
        <a:xfrm>
          <a:off x="0" y="0"/>
          <a:ext cx="0" cy="0"/>
          <a:chOff x="0" y="0"/>
          <a:chExt cx="0" cy="0"/>
        </a:xfrm>
      </p:grpSpPr>
      <p:sp>
        <p:nvSpPr>
          <p:cNvPr id="393" name="Shape 393"/>
          <p:cNvSpPr txBox="1"/>
          <p:nvPr>
            <p:ph type="ctrTitle"/>
          </p:nvPr>
        </p:nvSpPr>
        <p:spPr>
          <a:xfrm>
            <a:off x="304800" y="762000"/>
            <a:ext cx="8534399" cy="22097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Clr>
                <a:schemeClr val="dk1"/>
              </a:buClr>
              <a:buSzPct val="25000"/>
              <a:buFont typeface="Calibri"/>
              <a:buNone/>
            </a:pPr>
            <a:r>
              <a:rPr b="1" baseline="0" i="0" lang="en-US" sz="3200" u="none" cap="none" strike="noStrike">
                <a:solidFill>
                  <a:schemeClr val="dk1"/>
                </a:solidFill>
                <a:latin typeface="Calibri"/>
                <a:ea typeface="Calibri"/>
                <a:cs typeface="Calibri"/>
                <a:sym typeface="Calibri"/>
              </a:rPr>
              <a:t>Comparison:  </a:t>
            </a:r>
            <a:r>
              <a:rPr b="0" baseline="0" i="0" lang="en-US" sz="3200" u="none" cap="none" strike="noStrike">
                <a:solidFill>
                  <a:schemeClr val="dk1"/>
                </a:solidFill>
                <a:latin typeface="Calibri"/>
                <a:ea typeface="Calibri"/>
                <a:cs typeface="Calibri"/>
                <a:sym typeface="Calibri"/>
              </a:rPr>
              <a:t>Why did the Western Hemisphere produce a less extensive long-distance trading system than the Eastern Hemisphere?</a:t>
            </a:r>
          </a:p>
        </p:txBody>
      </p:sp>
      <p:sp>
        <p:nvSpPr>
          <p:cNvPr id="394" name="Shape 394"/>
          <p:cNvSpPr txBox="1"/>
          <p:nvPr>
            <p:ph idx="1" type="subTitle"/>
          </p:nvPr>
        </p:nvSpPr>
        <p:spPr>
          <a:xfrm>
            <a:off x="381000" y="2971800"/>
            <a:ext cx="8305799" cy="30480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990033"/>
              </a:buClr>
              <a:buSzPct val="25000"/>
              <a:buFont typeface="Calibri"/>
              <a:buNone/>
            </a:pPr>
            <a:r>
              <a:rPr b="0" baseline="0" i="0" lang="en-US" sz="2400" u="none" cap="none" strike="noStrike">
                <a:solidFill>
                  <a:srgbClr val="990033"/>
                </a:solidFill>
                <a:latin typeface="Calibri"/>
                <a:ea typeface="Calibri"/>
                <a:cs typeface="Calibri"/>
                <a:sym typeface="Calibri"/>
              </a:rPr>
              <a:t>a. Fewer desirable goods or raw materials were available to trade for in the Americas.</a:t>
            </a:r>
          </a:p>
          <a:p>
            <a:pPr indent="0" lvl="0" marL="0" marR="0" rtl="0" algn="l">
              <a:lnSpc>
                <a:spcPct val="90000"/>
              </a:lnSpc>
              <a:spcBef>
                <a:spcPts val="480"/>
              </a:spcBef>
              <a:spcAft>
                <a:spcPts val="0"/>
              </a:spcAft>
              <a:buClr>
                <a:srgbClr val="990033"/>
              </a:buClr>
              <a:buSzPct val="25000"/>
              <a:buFont typeface="Calibri"/>
              <a:buNone/>
            </a:pPr>
            <a:r>
              <a:rPr b="0" baseline="0" i="0" lang="en-US" sz="2400" u="none" cap="none" strike="noStrike">
                <a:solidFill>
                  <a:srgbClr val="990033"/>
                </a:solidFill>
                <a:latin typeface="Calibri"/>
                <a:ea typeface="Calibri"/>
                <a:cs typeface="Calibri"/>
                <a:sym typeface="Calibri"/>
              </a:rPr>
              <a:t>b. Particularly violent warfare in the Americas as compared to Eurasia suppressed trade.</a:t>
            </a:r>
          </a:p>
          <a:p>
            <a:pPr indent="0" lvl="0" marL="0" marR="0" rtl="0" algn="l">
              <a:lnSpc>
                <a:spcPct val="90000"/>
              </a:lnSpc>
              <a:spcBef>
                <a:spcPts val="480"/>
              </a:spcBef>
              <a:spcAft>
                <a:spcPts val="0"/>
              </a:spcAft>
              <a:buClr>
                <a:srgbClr val="990033"/>
              </a:buClr>
              <a:buSzPct val="25000"/>
              <a:buFont typeface="Calibri"/>
              <a:buNone/>
            </a:pPr>
            <a:r>
              <a:rPr b="0" baseline="0" i="0" lang="en-US" sz="2400" u="none" cap="none" strike="noStrike">
                <a:solidFill>
                  <a:srgbClr val="990033"/>
                </a:solidFill>
                <a:latin typeface="Calibri"/>
                <a:ea typeface="Calibri"/>
                <a:cs typeface="Calibri"/>
                <a:sym typeface="Calibri"/>
              </a:rPr>
              <a:t>c. The lack of large domesticated animals and oceangoing vessels made long-distance trade more difficult.</a:t>
            </a:r>
          </a:p>
          <a:p>
            <a:pPr indent="0" lvl="0" marL="0" marR="0" rtl="0" algn="l">
              <a:lnSpc>
                <a:spcPct val="90000"/>
              </a:lnSpc>
              <a:spcBef>
                <a:spcPts val="480"/>
              </a:spcBef>
              <a:spcAft>
                <a:spcPts val="0"/>
              </a:spcAft>
              <a:buClr>
                <a:srgbClr val="990033"/>
              </a:buClr>
              <a:buSzPct val="25000"/>
              <a:buFont typeface="Calibri"/>
              <a:buNone/>
            </a:pPr>
            <a:r>
              <a:rPr b="0" baseline="0" i="0" lang="en-US" sz="2400" u="none" cap="none" strike="noStrike">
                <a:solidFill>
                  <a:srgbClr val="990033"/>
                </a:solidFill>
                <a:latin typeface="Calibri"/>
                <a:ea typeface="Calibri"/>
                <a:cs typeface="Calibri"/>
                <a:sym typeface="Calibri"/>
              </a:rPr>
              <a:t>d. Native Americans were unable to use the river systems of the Americas for trade.</a:t>
            </a:r>
          </a:p>
        </p:txBody>
      </p:sp>
      <p:sp>
        <p:nvSpPr>
          <p:cNvPr id="395" name="Shape 395"/>
          <p:cNvSpPr txBox="1"/>
          <p:nvPr/>
        </p:nvSpPr>
        <p:spPr>
          <a:xfrm>
            <a:off x="0" y="6096000"/>
            <a:ext cx="9144000" cy="762000"/>
          </a:xfrm>
          <a:prstGeom prst="rect">
            <a:avLst/>
          </a:prstGeom>
          <a:solidFill>
            <a:srgbClr val="FBEEBD"/>
          </a:solidFill>
          <a:ln>
            <a:noFill/>
          </a:ln>
        </p:spPr>
        <p:txBody>
          <a:bodyPr anchorCtr="0" anchor="ctr" bIns="45700" lIns="91425" rIns="91425" tIns="45700">
            <a:noAutofit/>
          </a:bodyPr>
          <a:lstStyle/>
          <a:p>
            <a:pPr>
              <a:spcBef>
                <a:spcPts val="0"/>
              </a:spcBef>
              <a:buNone/>
            </a:pPr>
            <a:r>
              <a:t/>
            </a:r>
            <a:endParaRPr/>
          </a:p>
        </p:txBody>
      </p:sp>
      <p:sp>
        <p:nvSpPr>
          <p:cNvPr id="396" name="Shape 396"/>
          <p:cNvSpPr txBox="1"/>
          <p:nvPr/>
        </p:nvSpPr>
        <p:spPr>
          <a:xfrm>
            <a:off x="0" y="0"/>
            <a:ext cx="9144000" cy="762000"/>
          </a:xfrm>
          <a:prstGeom prst="rect">
            <a:avLst/>
          </a:prstGeom>
          <a:solidFill>
            <a:srgbClr val="FBEEBD"/>
          </a:solidFill>
          <a:ln>
            <a:noFill/>
          </a:ln>
        </p:spPr>
        <p:txBody>
          <a:bodyPr anchorCtr="0" anchor="ctr" bIns="45700" lIns="91425" rIns="91425" tIns="45700">
            <a:noAutofit/>
          </a:bodyPr>
          <a:lstStyle/>
          <a:p>
            <a:pPr>
              <a:spcBef>
                <a:spcPts val="0"/>
              </a:spcBef>
              <a:buNone/>
            </a:pPr>
            <a:r>
              <a:t/>
            </a:r>
            <a:endParaRP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x="0" y="0"/>
          <a:ext cx="0" cy="0"/>
          <a:chOff x="0" y="0"/>
          <a:chExt cx="0" cy="0"/>
        </a:xfrm>
      </p:grpSpPr>
      <p:sp>
        <p:nvSpPr>
          <p:cNvPr id="401" name="Shape 401"/>
          <p:cNvSpPr txBox="1"/>
          <p:nvPr>
            <p:ph type="ctrTitle"/>
          </p:nvPr>
        </p:nvSpPr>
        <p:spPr>
          <a:xfrm>
            <a:off x="304800" y="1143000"/>
            <a:ext cx="8534399" cy="12191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Clr>
                <a:schemeClr val="dk1"/>
              </a:buClr>
              <a:buSzPct val="25000"/>
              <a:buFont typeface="Calibri"/>
              <a:buNone/>
            </a:pPr>
            <a:r>
              <a:rPr b="1" baseline="0" i="0" lang="en-US" sz="2500" u="none" cap="none" strike="noStrike">
                <a:solidFill>
                  <a:schemeClr val="dk1"/>
                </a:solidFill>
                <a:latin typeface="Calibri"/>
                <a:ea typeface="Calibri"/>
                <a:cs typeface="Calibri"/>
                <a:sym typeface="Calibri"/>
              </a:rPr>
              <a:t>Connection:  </a:t>
            </a:r>
            <a:r>
              <a:rPr b="0" baseline="0" i="0" lang="en-US" sz="2500" u="none" cap="none" strike="noStrike">
                <a:solidFill>
                  <a:schemeClr val="dk1"/>
                </a:solidFill>
                <a:latin typeface="Calibri"/>
                <a:ea typeface="Calibri"/>
                <a:cs typeface="Calibri"/>
                <a:sym typeface="Calibri"/>
              </a:rPr>
              <a:t>Even though long-distance trade predates the period between 500 c.e. and 1500 c.e., it grew in importance during this period because</a:t>
            </a:r>
          </a:p>
        </p:txBody>
      </p:sp>
      <p:sp>
        <p:nvSpPr>
          <p:cNvPr id="402" name="Shape 402"/>
          <p:cNvSpPr txBox="1"/>
          <p:nvPr>
            <p:ph idx="1" type="subTitle"/>
          </p:nvPr>
        </p:nvSpPr>
        <p:spPr>
          <a:xfrm>
            <a:off x="381000" y="2514600"/>
            <a:ext cx="8305799" cy="3124199"/>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rgbClr val="990033"/>
              </a:buClr>
              <a:buSzPct val="25000"/>
              <a:buFont typeface="Calibri"/>
              <a:buNone/>
            </a:pPr>
            <a:r>
              <a:rPr b="0" baseline="0" i="0" lang="en-US" sz="2300" u="none" cap="none" strike="noStrike">
                <a:solidFill>
                  <a:srgbClr val="990033"/>
                </a:solidFill>
                <a:latin typeface="Calibri"/>
                <a:ea typeface="Calibri"/>
                <a:cs typeface="Calibri"/>
                <a:sym typeface="Calibri"/>
              </a:rPr>
              <a:t>a. as the volume of trade increased, it encouraged peoples in many regions of Eurasia to specialize in producing particular products for sale rather than being self-sufficient.</a:t>
            </a:r>
          </a:p>
          <a:p>
            <a:pPr indent="0" lvl="0" marL="0" marR="0" rtl="0" algn="l">
              <a:lnSpc>
                <a:spcPct val="80000"/>
              </a:lnSpc>
              <a:spcBef>
                <a:spcPts val="460"/>
              </a:spcBef>
              <a:spcAft>
                <a:spcPts val="0"/>
              </a:spcAft>
              <a:buClr>
                <a:srgbClr val="990033"/>
              </a:buClr>
              <a:buSzPct val="25000"/>
              <a:buFont typeface="Calibri"/>
              <a:buNone/>
            </a:pPr>
            <a:r>
              <a:rPr b="0" baseline="0" i="0" lang="en-US" sz="2300" u="none" cap="none" strike="noStrike">
                <a:solidFill>
                  <a:srgbClr val="990033"/>
                </a:solidFill>
                <a:latin typeface="Calibri"/>
                <a:ea typeface="Calibri"/>
                <a:cs typeface="Calibri"/>
                <a:sym typeface="Calibri"/>
              </a:rPr>
              <a:t>b. it became standard practice for merchants to regularly travel the whole length of trade routes across Eurasia bringing greater direct contact between distant civilizations.</a:t>
            </a:r>
          </a:p>
          <a:p>
            <a:pPr indent="0" lvl="0" marL="0" marR="0" rtl="0" algn="l">
              <a:lnSpc>
                <a:spcPct val="80000"/>
              </a:lnSpc>
              <a:spcBef>
                <a:spcPts val="460"/>
              </a:spcBef>
              <a:spcAft>
                <a:spcPts val="0"/>
              </a:spcAft>
              <a:buClr>
                <a:srgbClr val="990033"/>
              </a:buClr>
              <a:buSzPct val="25000"/>
              <a:buFont typeface="Calibri"/>
              <a:buNone/>
            </a:pPr>
            <a:r>
              <a:rPr b="0" baseline="0" i="0" lang="en-US" sz="2300" u="none" cap="none" strike="noStrike">
                <a:solidFill>
                  <a:srgbClr val="990033"/>
                </a:solidFill>
                <a:latin typeface="Calibri"/>
                <a:ea typeface="Calibri"/>
                <a:cs typeface="Calibri"/>
                <a:sym typeface="Calibri"/>
              </a:rPr>
              <a:t>c. India was able to dominate both the Silk Roads and the Sea Roads from east to west, bringing peace and order to the system.</a:t>
            </a:r>
          </a:p>
          <a:p>
            <a:pPr indent="0" lvl="0" marL="0" marR="0" rtl="0" algn="l">
              <a:lnSpc>
                <a:spcPct val="80000"/>
              </a:lnSpc>
              <a:spcBef>
                <a:spcPts val="460"/>
              </a:spcBef>
              <a:spcAft>
                <a:spcPts val="0"/>
              </a:spcAft>
              <a:buClr>
                <a:srgbClr val="990033"/>
              </a:buClr>
              <a:buSzPct val="25000"/>
              <a:buFont typeface="Calibri"/>
              <a:buNone/>
            </a:pPr>
            <a:r>
              <a:rPr b="0" baseline="0" i="0" lang="en-US" sz="2300" u="none" cap="none" strike="noStrike">
                <a:solidFill>
                  <a:srgbClr val="990033"/>
                </a:solidFill>
                <a:latin typeface="Calibri"/>
                <a:ea typeface="Calibri"/>
                <a:cs typeface="Calibri"/>
                <a:sym typeface="Calibri"/>
              </a:rPr>
              <a:t>d. for the first time empires sought to foster trade.</a:t>
            </a:r>
          </a:p>
        </p:txBody>
      </p:sp>
      <p:sp>
        <p:nvSpPr>
          <p:cNvPr id="403" name="Shape 403"/>
          <p:cNvSpPr txBox="1"/>
          <p:nvPr/>
        </p:nvSpPr>
        <p:spPr>
          <a:xfrm>
            <a:off x="0" y="6096000"/>
            <a:ext cx="9144000" cy="995362"/>
          </a:xfrm>
          <a:prstGeom prst="rect">
            <a:avLst/>
          </a:prstGeom>
          <a:solidFill>
            <a:srgbClr val="FBEEBD"/>
          </a:solidFill>
          <a:ln>
            <a:noFill/>
          </a:ln>
        </p:spPr>
        <p:txBody>
          <a:bodyPr anchorCtr="0" anchor="ctr" bIns="45700" lIns="91425" rIns="91425" tIns="45700">
            <a:noAutofit/>
          </a:bodyPr>
          <a:lstStyle/>
          <a:p>
            <a:pPr>
              <a:spcBef>
                <a:spcPts val="0"/>
              </a:spcBef>
              <a:buNone/>
            </a:pPr>
            <a:r>
              <a:t/>
            </a:r>
            <a:endParaRPr/>
          </a:p>
        </p:txBody>
      </p:sp>
      <p:sp>
        <p:nvSpPr>
          <p:cNvPr id="404" name="Shape 404"/>
          <p:cNvSpPr txBox="1"/>
          <p:nvPr/>
        </p:nvSpPr>
        <p:spPr>
          <a:xfrm>
            <a:off x="0" y="0"/>
            <a:ext cx="9144000" cy="995362"/>
          </a:xfrm>
          <a:prstGeom prst="rect">
            <a:avLst/>
          </a:prstGeom>
          <a:solidFill>
            <a:srgbClr val="FBEEBD"/>
          </a:solidFill>
          <a:ln>
            <a:noFill/>
          </a:ln>
        </p:spPr>
        <p:txBody>
          <a:bodyPr anchorCtr="0" anchor="ctr" bIns="45700" lIns="91425" rIns="91425" tIns="45700">
            <a:noAutofit/>
          </a:bodyPr>
          <a:lstStyle/>
          <a:p>
            <a:pPr>
              <a:spcBef>
                <a:spcPts val="0"/>
              </a:spcBef>
              <a:buNone/>
            </a:pPr>
            <a:r>
              <a:t/>
            </a:r>
            <a:endParaRP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8" name="Shape 408"/>
        <p:cNvGrpSpPr/>
        <p:nvPr/>
      </p:nvGrpSpPr>
      <p:grpSpPr>
        <a:xfrm>
          <a:off x="0" y="0"/>
          <a:ext cx="0" cy="0"/>
          <a:chOff x="0" y="0"/>
          <a:chExt cx="0" cy="0"/>
        </a:xfrm>
      </p:grpSpPr>
      <p:sp>
        <p:nvSpPr>
          <p:cNvPr id="409" name="Shape 409"/>
          <p:cNvSpPr txBox="1"/>
          <p:nvPr>
            <p:ph type="ctrTitle"/>
          </p:nvPr>
        </p:nvSpPr>
        <p:spPr>
          <a:xfrm>
            <a:off x="304800" y="1066800"/>
            <a:ext cx="8534399" cy="19811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Clr>
                <a:schemeClr val="dk1"/>
              </a:buClr>
              <a:buSzPct val="25000"/>
              <a:buFont typeface="Calibri"/>
              <a:buNone/>
            </a:pPr>
            <a:r>
              <a:rPr b="1" baseline="0" i="0" lang="en-US" sz="3200" u="none" cap="none" strike="noStrike">
                <a:solidFill>
                  <a:schemeClr val="dk1"/>
                </a:solidFill>
                <a:latin typeface="Calibri"/>
                <a:ea typeface="Calibri"/>
                <a:cs typeface="Calibri"/>
                <a:sym typeface="Calibri"/>
              </a:rPr>
              <a:t>Change:  </a:t>
            </a:r>
            <a:r>
              <a:rPr b="0" baseline="0" i="0" lang="en-US" sz="3200" u="none" cap="none" strike="noStrike">
                <a:solidFill>
                  <a:schemeClr val="dk1"/>
                </a:solidFill>
                <a:latin typeface="Calibri"/>
                <a:ea typeface="Calibri"/>
                <a:cs typeface="Calibri"/>
                <a:sym typeface="Calibri"/>
              </a:rPr>
              <a:t>Which of the following was NOT an outcome of the growth of Eurasian long-distance trade between 500 c.e. and 1500 c.e.?</a:t>
            </a:r>
          </a:p>
        </p:txBody>
      </p:sp>
      <p:sp>
        <p:nvSpPr>
          <p:cNvPr id="410" name="Shape 410"/>
          <p:cNvSpPr txBox="1"/>
          <p:nvPr>
            <p:ph idx="1" type="subTitle"/>
          </p:nvPr>
        </p:nvSpPr>
        <p:spPr>
          <a:xfrm>
            <a:off x="381000" y="3276600"/>
            <a:ext cx="8305799" cy="27431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990033"/>
              </a:buClr>
              <a:buSzPct val="25000"/>
              <a:buFont typeface="Calibri"/>
              <a:buNone/>
            </a:pPr>
            <a:r>
              <a:rPr b="0" baseline="0" i="0" lang="en-US" sz="2800" u="none" cap="none" strike="noStrike">
                <a:solidFill>
                  <a:srgbClr val="990033"/>
                </a:solidFill>
                <a:latin typeface="Calibri"/>
                <a:ea typeface="Calibri"/>
                <a:cs typeface="Calibri"/>
                <a:sym typeface="Calibri"/>
              </a:rPr>
              <a:t>a. Increased spread of religious ideas</a:t>
            </a:r>
          </a:p>
          <a:p>
            <a:pPr indent="0" lvl="0" marL="0" marR="0" rtl="0" algn="l">
              <a:spcBef>
                <a:spcPts val="560"/>
              </a:spcBef>
              <a:spcAft>
                <a:spcPts val="0"/>
              </a:spcAft>
              <a:buClr>
                <a:srgbClr val="990033"/>
              </a:buClr>
              <a:buSzPct val="25000"/>
              <a:buFont typeface="Calibri"/>
              <a:buNone/>
            </a:pPr>
            <a:r>
              <a:rPr b="0" baseline="0" i="0" lang="en-US" sz="2800" u="none" cap="none" strike="noStrike">
                <a:solidFill>
                  <a:srgbClr val="990033"/>
                </a:solidFill>
                <a:latin typeface="Calibri"/>
                <a:ea typeface="Calibri"/>
                <a:cs typeface="Calibri"/>
                <a:sym typeface="Calibri"/>
              </a:rPr>
              <a:t>b. The decline of empires as an important political structure</a:t>
            </a:r>
          </a:p>
          <a:p>
            <a:pPr indent="0" lvl="0" marL="0" marR="0" rtl="0" algn="l">
              <a:spcBef>
                <a:spcPts val="560"/>
              </a:spcBef>
              <a:spcAft>
                <a:spcPts val="0"/>
              </a:spcAft>
              <a:buClr>
                <a:srgbClr val="990033"/>
              </a:buClr>
              <a:buSzPct val="25000"/>
              <a:buFont typeface="Calibri"/>
              <a:buNone/>
            </a:pPr>
            <a:r>
              <a:rPr b="0" baseline="0" i="0" lang="en-US" sz="2800" u="none" cap="none" strike="noStrike">
                <a:solidFill>
                  <a:srgbClr val="990033"/>
                </a:solidFill>
                <a:latin typeface="Calibri"/>
                <a:ea typeface="Calibri"/>
                <a:cs typeface="Calibri"/>
                <a:sym typeface="Calibri"/>
              </a:rPr>
              <a:t>c. Greater specialization of some economies</a:t>
            </a:r>
          </a:p>
          <a:p>
            <a:pPr indent="0" lvl="0" marL="0" marR="0" rtl="0" algn="l">
              <a:spcBef>
                <a:spcPts val="560"/>
              </a:spcBef>
              <a:spcAft>
                <a:spcPts val="0"/>
              </a:spcAft>
              <a:buClr>
                <a:srgbClr val="990033"/>
              </a:buClr>
              <a:buSzPct val="25000"/>
              <a:buFont typeface="Calibri"/>
              <a:buNone/>
            </a:pPr>
            <a:r>
              <a:rPr b="0" baseline="0" i="0" lang="en-US" sz="2800" u="none" cap="none" strike="noStrike">
                <a:solidFill>
                  <a:srgbClr val="990033"/>
                </a:solidFill>
                <a:latin typeface="Calibri"/>
                <a:ea typeface="Calibri"/>
                <a:cs typeface="Calibri"/>
                <a:sym typeface="Calibri"/>
              </a:rPr>
              <a:t>d. Increased spread of diseases</a:t>
            </a:r>
          </a:p>
        </p:txBody>
      </p:sp>
      <p:sp>
        <p:nvSpPr>
          <p:cNvPr id="411" name="Shape 411"/>
          <p:cNvSpPr txBox="1"/>
          <p:nvPr/>
        </p:nvSpPr>
        <p:spPr>
          <a:xfrm>
            <a:off x="0" y="6096000"/>
            <a:ext cx="9144000" cy="762000"/>
          </a:xfrm>
          <a:prstGeom prst="rect">
            <a:avLst/>
          </a:prstGeom>
          <a:solidFill>
            <a:srgbClr val="FBEEBD"/>
          </a:solidFill>
          <a:ln>
            <a:noFill/>
          </a:ln>
        </p:spPr>
        <p:txBody>
          <a:bodyPr anchorCtr="0" anchor="ctr" bIns="45700" lIns="91425" rIns="91425" tIns="45700">
            <a:noAutofit/>
          </a:bodyPr>
          <a:lstStyle/>
          <a:p>
            <a:pPr>
              <a:spcBef>
                <a:spcPts val="0"/>
              </a:spcBef>
              <a:buNone/>
            </a:pPr>
            <a:r>
              <a:t/>
            </a:r>
            <a:endParaRPr/>
          </a:p>
        </p:txBody>
      </p:sp>
      <p:sp>
        <p:nvSpPr>
          <p:cNvPr id="412" name="Shape 412"/>
          <p:cNvSpPr txBox="1"/>
          <p:nvPr/>
        </p:nvSpPr>
        <p:spPr>
          <a:xfrm>
            <a:off x="0" y="0"/>
            <a:ext cx="9144000" cy="762000"/>
          </a:xfrm>
          <a:prstGeom prst="rect">
            <a:avLst/>
          </a:prstGeom>
          <a:solidFill>
            <a:srgbClr val="FBEEBD"/>
          </a:solidFill>
          <a:ln>
            <a:noFill/>
          </a:ln>
        </p:spPr>
        <p:txBody>
          <a:bodyPr anchorCtr="0" anchor="ctr" bIns="45700" lIns="91425" rIns="91425" tIns="45700">
            <a:noAutofit/>
          </a:bodyPr>
          <a:lstStyle/>
          <a:p>
            <a:pPr>
              <a:spcBef>
                <a:spcPts val="0"/>
              </a:spcBef>
              <a:buNone/>
            </a:pPr>
            <a:r>
              <a:t/>
            </a:r>
            <a:endParaRP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6" name="Shape 416"/>
        <p:cNvGrpSpPr/>
        <p:nvPr/>
      </p:nvGrpSpPr>
      <p:grpSpPr>
        <a:xfrm>
          <a:off x="0" y="0"/>
          <a:ext cx="0" cy="0"/>
          <a:chOff x="0" y="0"/>
          <a:chExt cx="0" cy="0"/>
        </a:xfrm>
      </p:grpSpPr>
      <p:sp>
        <p:nvSpPr>
          <p:cNvPr id="417" name="Shape 417"/>
          <p:cNvSpPr txBox="1"/>
          <p:nvPr>
            <p:ph type="ctrTitle"/>
          </p:nvPr>
        </p:nvSpPr>
        <p:spPr>
          <a:xfrm>
            <a:off x="304800" y="1295400"/>
            <a:ext cx="8534399" cy="17526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Clr>
                <a:schemeClr val="dk1"/>
              </a:buClr>
              <a:buSzPct val="25000"/>
              <a:buFont typeface="Calibri"/>
              <a:buNone/>
            </a:pPr>
            <a:r>
              <a:rPr b="1" baseline="0" i="0" lang="en-US" sz="2900" u="none" cap="none" strike="noStrike">
                <a:solidFill>
                  <a:schemeClr val="dk1"/>
                </a:solidFill>
                <a:latin typeface="Calibri"/>
                <a:ea typeface="Calibri"/>
                <a:cs typeface="Calibri"/>
                <a:sym typeface="Calibri"/>
              </a:rPr>
              <a:t>Discussion Starter:  </a:t>
            </a:r>
            <a:r>
              <a:rPr b="0" baseline="0" i="0" lang="en-US" sz="2900" u="none" cap="none" strike="noStrike">
                <a:solidFill>
                  <a:schemeClr val="dk1"/>
                </a:solidFill>
                <a:latin typeface="Calibri"/>
                <a:ea typeface="Calibri"/>
                <a:cs typeface="Calibri"/>
                <a:sym typeface="Calibri"/>
              </a:rPr>
              <a:t>In terms of the course of world history, which of the following exchanges that occurred because of long-distance trade between 500 c.e. and 1500 c.e. had the greatest impact?</a:t>
            </a:r>
          </a:p>
        </p:txBody>
      </p:sp>
      <p:sp>
        <p:nvSpPr>
          <p:cNvPr id="418" name="Shape 418"/>
          <p:cNvSpPr txBox="1"/>
          <p:nvPr>
            <p:ph idx="1" type="subTitle"/>
          </p:nvPr>
        </p:nvSpPr>
        <p:spPr>
          <a:xfrm>
            <a:off x="381000" y="3581400"/>
            <a:ext cx="8305799" cy="24383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990033"/>
              </a:buClr>
              <a:buSzPct val="25000"/>
              <a:buFont typeface="Calibri"/>
              <a:buNone/>
            </a:pPr>
            <a:r>
              <a:rPr b="0" baseline="0" i="0" lang="en-US" sz="2800" u="none" cap="none" strike="noStrike">
                <a:solidFill>
                  <a:srgbClr val="990033"/>
                </a:solidFill>
                <a:latin typeface="Calibri"/>
                <a:ea typeface="Calibri"/>
                <a:cs typeface="Calibri"/>
                <a:sym typeface="Calibri"/>
              </a:rPr>
              <a:t>a. The spread of diseases</a:t>
            </a:r>
          </a:p>
          <a:p>
            <a:pPr indent="0" lvl="0" marL="0" marR="0" rtl="0" algn="l">
              <a:spcBef>
                <a:spcPts val="560"/>
              </a:spcBef>
              <a:spcAft>
                <a:spcPts val="0"/>
              </a:spcAft>
              <a:buClr>
                <a:srgbClr val="990033"/>
              </a:buClr>
              <a:buSzPct val="25000"/>
              <a:buFont typeface="Calibri"/>
              <a:buNone/>
            </a:pPr>
            <a:r>
              <a:rPr b="0" baseline="0" i="0" lang="en-US" sz="2800" u="none" cap="none" strike="noStrike">
                <a:solidFill>
                  <a:srgbClr val="990033"/>
                </a:solidFill>
                <a:latin typeface="Calibri"/>
                <a:ea typeface="Calibri"/>
                <a:cs typeface="Calibri"/>
                <a:sym typeface="Calibri"/>
              </a:rPr>
              <a:t>b. The spread of technologies</a:t>
            </a:r>
          </a:p>
          <a:p>
            <a:pPr indent="0" lvl="0" marL="0" marR="0" rtl="0" algn="l">
              <a:spcBef>
                <a:spcPts val="560"/>
              </a:spcBef>
              <a:spcAft>
                <a:spcPts val="0"/>
              </a:spcAft>
              <a:buClr>
                <a:srgbClr val="990033"/>
              </a:buClr>
              <a:buSzPct val="25000"/>
              <a:buFont typeface="Calibri"/>
              <a:buNone/>
            </a:pPr>
            <a:r>
              <a:rPr b="0" baseline="0" i="0" lang="en-US" sz="2800" u="none" cap="none" strike="noStrike">
                <a:solidFill>
                  <a:srgbClr val="990033"/>
                </a:solidFill>
                <a:latin typeface="Calibri"/>
                <a:ea typeface="Calibri"/>
                <a:cs typeface="Calibri"/>
                <a:sym typeface="Calibri"/>
              </a:rPr>
              <a:t>c. The spread of religions</a:t>
            </a:r>
          </a:p>
          <a:p>
            <a:pPr indent="0" lvl="0" marL="0" marR="0" rtl="0" algn="l">
              <a:spcBef>
                <a:spcPts val="560"/>
              </a:spcBef>
              <a:spcAft>
                <a:spcPts val="0"/>
              </a:spcAft>
              <a:buClr>
                <a:srgbClr val="990033"/>
              </a:buClr>
              <a:buSzPct val="25000"/>
              <a:buFont typeface="Calibri"/>
              <a:buNone/>
            </a:pPr>
            <a:r>
              <a:rPr b="0" baseline="0" i="0" lang="en-US" sz="2800" u="none" cap="none" strike="noStrike">
                <a:solidFill>
                  <a:srgbClr val="990033"/>
                </a:solidFill>
                <a:latin typeface="Calibri"/>
                <a:ea typeface="Calibri"/>
                <a:cs typeface="Calibri"/>
                <a:sym typeface="Calibri"/>
              </a:rPr>
              <a:t>d. The trade of goods</a:t>
            </a:r>
          </a:p>
        </p:txBody>
      </p:sp>
      <p:sp>
        <p:nvSpPr>
          <p:cNvPr id="419" name="Shape 419"/>
          <p:cNvSpPr txBox="1"/>
          <p:nvPr/>
        </p:nvSpPr>
        <p:spPr>
          <a:xfrm>
            <a:off x="0" y="6096000"/>
            <a:ext cx="9144000" cy="762000"/>
          </a:xfrm>
          <a:prstGeom prst="rect">
            <a:avLst/>
          </a:prstGeom>
          <a:solidFill>
            <a:srgbClr val="FBEEBD"/>
          </a:solidFill>
          <a:ln>
            <a:noFill/>
          </a:ln>
        </p:spPr>
        <p:txBody>
          <a:bodyPr anchorCtr="0" anchor="ctr" bIns="45700" lIns="91425" rIns="91425" tIns="45700">
            <a:noAutofit/>
          </a:bodyPr>
          <a:lstStyle/>
          <a:p>
            <a:pPr>
              <a:spcBef>
                <a:spcPts val="0"/>
              </a:spcBef>
              <a:buNone/>
            </a:pPr>
            <a:r>
              <a:t/>
            </a:r>
            <a:endParaRPr/>
          </a:p>
        </p:txBody>
      </p:sp>
      <p:sp>
        <p:nvSpPr>
          <p:cNvPr id="420" name="Shape 420"/>
          <p:cNvSpPr txBox="1"/>
          <p:nvPr/>
        </p:nvSpPr>
        <p:spPr>
          <a:xfrm>
            <a:off x="0" y="0"/>
            <a:ext cx="9144000" cy="762000"/>
          </a:xfrm>
          <a:prstGeom prst="rect">
            <a:avLst/>
          </a:prstGeom>
          <a:solidFill>
            <a:srgbClr val="FBEEBD"/>
          </a:solidFill>
          <a:ln>
            <a:noFill/>
          </a:ln>
        </p:spPr>
        <p:txBody>
          <a:bodyPr anchorCtr="0" anchor="ctr" bIns="45700" lIns="91425" rIns="91425" tIns="45700">
            <a:noAutofit/>
          </a:bodyPr>
          <a:lstStyle/>
          <a:p>
            <a:pPr>
              <a:spcBef>
                <a:spcPts val="0"/>
              </a:spcBef>
              <a:buNone/>
            </a:pPr>
            <a:r>
              <a:t/>
            </a:r>
            <a:endParaRP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4" name="Shape 424"/>
        <p:cNvGrpSpPr/>
        <p:nvPr/>
      </p:nvGrpSpPr>
      <p:grpSpPr>
        <a:xfrm>
          <a:off x="0" y="0"/>
          <a:ext cx="0" cy="0"/>
          <a:chOff x="0" y="0"/>
          <a:chExt cx="0" cy="0"/>
        </a:xfrm>
      </p:grpSpPr>
      <p:sp>
        <p:nvSpPr>
          <p:cNvPr id="425" name="Shape 425"/>
          <p:cNvSpPr txBox="1"/>
          <p:nvPr>
            <p:ph type="ctrTitle"/>
          </p:nvPr>
        </p:nvSpPr>
        <p:spPr>
          <a:xfrm>
            <a:off x="381000" y="762000"/>
            <a:ext cx="8534399" cy="17526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Clr>
                <a:schemeClr val="dk1"/>
              </a:buClr>
              <a:buSzPct val="25000"/>
              <a:buFont typeface="Calibri"/>
              <a:buNone/>
            </a:pPr>
            <a:r>
              <a:rPr b="1" baseline="0" i="0" lang="en-US" sz="3000" u="none" cap="none" strike="noStrike">
                <a:solidFill>
                  <a:schemeClr val="dk1"/>
                </a:solidFill>
                <a:latin typeface="Calibri"/>
                <a:ea typeface="Calibri"/>
                <a:cs typeface="Calibri"/>
                <a:sym typeface="Calibri"/>
              </a:rPr>
              <a:t>Discussion Starter:  </a:t>
            </a:r>
            <a:r>
              <a:rPr b="0" baseline="0" i="0" lang="en-US" sz="3000" u="none" cap="none" strike="noStrike">
                <a:solidFill>
                  <a:schemeClr val="dk1"/>
                </a:solidFill>
                <a:latin typeface="Calibri"/>
                <a:ea typeface="Calibri"/>
                <a:cs typeface="Calibri"/>
                <a:sym typeface="Calibri"/>
              </a:rPr>
              <a:t>In light of the increased long-distance contact in the Eastern Hemisphere by 1500 c.e., do you think that it is best</a:t>
            </a:r>
          </a:p>
        </p:txBody>
      </p:sp>
      <p:sp>
        <p:nvSpPr>
          <p:cNvPr id="426" name="Shape 426"/>
          <p:cNvSpPr txBox="1"/>
          <p:nvPr>
            <p:ph idx="1" type="subTitle"/>
          </p:nvPr>
        </p:nvSpPr>
        <p:spPr>
          <a:xfrm>
            <a:off x="304800" y="2514600"/>
            <a:ext cx="8305799" cy="2819400"/>
          </a:xfrm>
          <a:prstGeom prst="rect">
            <a:avLst/>
          </a:prstGeom>
          <a:noFill/>
          <a:ln>
            <a:noFill/>
          </a:ln>
        </p:spPr>
        <p:txBody>
          <a:bodyPr anchorCtr="0" anchor="t" bIns="45700" lIns="91425" rIns="91425" tIns="45700">
            <a:noAutofit/>
          </a:bodyPr>
          <a:lstStyle/>
          <a:p>
            <a:pPr indent="0" lvl="0" marL="0" marR="0" rtl="0" algn="l">
              <a:lnSpc>
                <a:spcPct val="75000"/>
              </a:lnSpc>
              <a:spcBef>
                <a:spcPts val="0"/>
              </a:spcBef>
              <a:spcAft>
                <a:spcPts val="0"/>
              </a:spcAft>
              <a:buClr>
                <a:srgbClr val="990033"/>
              </a:buClr>
              <a:buSzPct val="25000"/>
              <a:buFont typeface="Calibri"/>
              <a:buNone/>
            </a:pPr>
            <a:r>
              <a:rPr b="0" baseline="0" i="0" lang="en-US" sz="2400" u="none" cap="none" strike="noStrike">
                <a:solidFill>
                  <a:srgbClr val="990033"/>
                </a:solidFill>
                <a:latin typeface="Calibri"/>
                <a:ea typeface="Calibri"/>
                <a:cs typeface="Calibri"/>
                <a:sym typeface="Calibri"/>
              </a:rPr>
              <a:t>a. to focus primarily on individual cultural zones as they remained remarkably distinct despite the increased contact?</a:t>
            </a:r>
          </a:p>
          <a:p>
            <a:pPr indent="0" lvl="0" marL="0" marR="0" rtl="0" algn="l">
              <a:lnSpc>
                <a:spcPct val="75000"/>
              </a:lnSpc>
              <a:spcBef>
                <a:spcPts val="480"/>
              </a:spcBef>
              <a:spcAft>
                <a:spcPts val="0"/>
              </a:spcAft>
              <a:buClr>
                <a:srgbClr val="990033"/>
              </a:buClr>
              <a:buSzPct val="25000"/>
              <a:buFont typeface="Calibri"/>
              <a:buNone/>
            </a:pPr>
            <a:r>
              <a:rPr b="0" baseline="0" i="0" lang="en-US" sz="2400" u="none" cap="none" strike="noStrike">
                <a:solidFill>
                  <a:srgbClr val="990033"/>
                </a:solidFill>
                <a:latin typeface="Calibri"/>
                <a:ea typeface="Calibri"/>
                <a:cs typeface="Calibri"/>
                <a:sym typeface="Calibri"/>
              </a:rPr>
              <a:t>b. to focus primarily on individual cultural zones, but with an awareness that interaction was taking place?</a:t>
            </a:r>
          </a:p>
          <a:p>
            <a:pPr indent="0" lvl="0" marL="0" marR="0" rtl="0" algn="l">
              <a:lnSpc>
                <a:spcPct val="75000"/>
              </a:lnSpc>
              <a:spcBef>
                <a:spcPts val="480"/>
              </a:spcBef>
              <a:spcAft>
                <a:spcPts val="0"/>
              </a:spcAft>
              <a:buClr>
                <a:srgbClr val="990033"/>
              </a:buClr>
              <a:buSzPct val="25000"/>
              <a:buFont typeface="Calibri"/>
              <a:buNone/>
            </a:pPr>
            <a:r>
              <a:rPr b="0" baseline="0" i="0" lang="en-US" sz="2400" u="none" cap="none" strike="noStrike">
                <a:solidFill>
                  <a:srgbClr val="990033"/>
                </a:solidFill>
                <a:latin typeface="Calibri"/>
                <a:ea typeface="Calibri"/>
                <a:cs typeface="Calibri"/>
                <a:sym typeface="Calibri"/>
              </a:rPr>
              <a:t>c. to think of the hemisphere primarily as a single interacting zone, but to focus occasionally upon individual regions to better understand how developments differed on the ground?</a:t>
            </a:r>
          </a:p>
          <a:p>
            <a:pPr indent="0" lvl="0" marL="0" marR="0" rtl="0" algn="l">
              <a:lnSpc>
                <a:spcPct val="75000"/>
              </a:lnSpc>
              <a:spcBef>
                <a:spcPts val="480"/>
              </a:spcBef>
              <a:spcAft>
                <a:spcPts val="0"/>
              </a:spcAft>
              <a:buClr>
                <a:srgbClr val="990033"/>
              </a:buClr>
              <a:buSzPct val="25000"/>
              <a:buFont typeface="Calibri"/>
              <a:buNone/>
            </a:pPr>
            <a:r>
              <a:rPr b="0" baseline="0" i="0" lang="en-US" sz="2400" u="none" cap="none" strike="noStrike">
                <a:solidFill>
                  <a:srgbClr val="990033"/>
                </a:solidFill>
                <a:latin typeface="Calibri"/>
                <a:ea typeface="Calibri"/>
                <a:cs typeface="Calibri"/>
                <a:sym typeface="Calibri"/>
              </a:rPr>
              <a:t>d. to focus on the hemisphere as a single interacting zone? </a:t>
            </a:r>
          </a:p>
        </p:txBody>
      </p:sp>
      <p:sp>
        <p:nvSpPr>
          <p:cNvPr id="427" name="Shape 427"/>
          <p:cNvSpPr txBox="1"/>
          <p:nvPr/>
        </p:nvSpPr>
        <p:spPr>
          <a:xfrm>
            <a:off x="0" y="6096000"/>
            <a:ext cx="9144000" cy="762000"/>
          </a:xfrm>
          <a:prstGeom prst="rect">
            <a:avLst/>
          </a:prstGeom>
          <a:solidFill>
            <a:srgbClr val="FBEEBD"/>
          </a:solidFill>
          <a:ln>
            <a:noFill/>
          </a:ln>
        </p:spPr>
        <p:txBody>
          <a:bodyPr anchorCtr="0" anchor="ctr" bIns="45700" lIns="91425" rIns="91425" tIns="45700">
            <a:noAutofit/>
          </a:bodyPr>
          <a:lstStyle/>
          <a:p>
            <a:pPr>
              <a:spcBef>
                <a:spcPts val="0"/>
              </a:spcBef>
              <a:buNone/>
            </a:pPr>
            <a:r>
              <a:t/>
            </a:r>
            <a:endParaRPr/>
          </a:p>
        </p:txBody>
      </p:sp>
      <p:sp>
        <p:nvSpPr>
          <p:cNvPr id="428" name="Shape 428"/>
          <p:cNvSpPr txBox="1"/>
          <p:nvPr/>
        </p:nvSpPr>
        <p:spPr>
          <a:xfrm>
            <a:off x="0" y="0"/>
            <a:ext cx="9144000" cy="762000"/>
          </a:xfrm>
          <a:prstGeom prst="rect">
            <a:avLst/>
          </a:prstGeom>
          <a:solidFill>
            <a:srgbClr val="FBEEBD"/>
          </a:solidFill>
          <a:ln>
            <a:noFill/>
          </a:ln>
        </p:spPr>
        <p:txBody>
          <a:bodyPr anchorCtr="0" anchor="ctr" bIns="45700" lIns="91425" rIns="91425" tIns="45700">
            <a:noAutofit/>
          </a:bodyPr>
          <a:lstStyle/>
          <a:p>
            <a:pPr>
              <a:spcBef>
                <a:spcPts val="0"/>
              </a:spcBef>
              <a:buNone/>
            </a:pPr>
            <a:r>
              <a:t/>
            </a:r>
            <a:endParaRP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2" name="Shape 432"/>
        <p:cNvGrpSpPr/>
        <p:nvPr/>
      </p:nvGrpSpPr>
      <p:grpSpPr>
        <a:xfrm>
          <a:off x="0" y="0"/>
          <a:ext cx="0" cy="0"/>
          <a:chOff x="0" y="0"/>
          <a:chExt cx="0" cy="0"/>
        </a:xfrm>
      </p:grpSpPr>
      <p:sp>
        <p:nvSpPr>
          <p:cNvPr id="433" name="Shape 433"/>
          <p:cNvSpPr txBox="1"/>
          <p:nvPr>
            <p:ph type="ctrTitle"/>
          </p:nvPr>
        </p:nvSpPr>
        <p:spPr>
          <a:xfrm>
            <a:off x="304800" y="990600"/>
            <a:ext cx="8534399" cy="23622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Clr>
                <a:schemeClr val="dk1"/>
              </a:buClr>
              <a:buSzPct val="25000"/>
              <a:buFont typeface="Calibri"/>
              <a:buNone/>
            </a:pPr>
            <a:r>
              <a:rPr b="1" baseline="0" i="0" lang="en-US" sz="3600" u="none" cap="none" strike="noStrike">
                <a:solidFill>
                  <a:schemeClr val="dk1"/>
                </a:solidFill>
                <a:latin typeface="Calibri"/>
                <a:ea typeface="Calibri"/>
                <a:cs typeface="Calibri"/>
                <a:sym typeface="Calibri"/>
              </a:rPr>
              <a:t>Discussion Starter: </a:t>
            </a:r>
            <a:r>
              <a:rPr b="0" baseline="0" i="0" lang="en-US" sz="3600" u="none" cap="none" strike="noStrike">
                <a:solidFill>
                  <a:schemeClr val="dk1"/>
                </a:solidFill>
                <a:latin typeface="Calibri"/>
                <a:ea typeface="Calibri"/>
                <a:cs typeface="Calibri"/>
                <a:sym typeface="Calibri"/>
              </a:rPr>
              <a:t>Which do you think was more significant to world history, the Silk Roads or the Sea Roads?</a:t>
            </a:r>
          </a:p>
        </p:txBody>
      </p:sp>
      <p:sp>
        <p:nvSpPr>
          <p:cNvPr id="434" name="Shape 434"/>
          <p:cNvSpPr txBox="1"/>
          <p:nvPr>
            <p:ph idx="1" type="subTitle"/>
          </p:nvPr>
        </p:nvSpPr>
        <p:spPr>
          <a:xfrm>
            <a:off x="381000" y="3429000"/>
            <a:ext cx="8305799" cy="2590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990033"/>
              </a:buClr>
              <a:buSzPct val="25000"/>
              <a:buFont typeface="Calibri"/>
              <a:buNone/>
            </a:pPr>
            <a:r>
              <a:rPr b="0" baseline="0" i="0" lang="en-US" sz="2800" u="none" cap="none" strike="noStrike">
                <a:solidFill>
                  <a:srgbClr val="990033"/>
                </a:solidFill>
                <a:latin typeface="Calibri"/>
                <a:ea typeface="Calibri"/>
                <a:cs typeface="Calibri"/>
                <a:sym typeface="Calibri"/>
              </a:rPr>
              <a:t>a. The Silk Roads were more significant to world history.</a:t>
            </a:r>
          </a:p>
          <a:p>
            <a:pPr indent="0" lvl="0" marL="0" marR="0" rtl="0" algn="l">
              <a:spcBef>
                <a:spcPts val="560"/>
              </a:spcBef>
              <a:spcAft>
                <a:spcPts val="0"/>
              </a:spcAft>
              <a:buClr>
                <a:srgbClr val="990033"/>
              </a:buClr>
              <a:buSzPct val="25000"/>
              <a:buFont typeface="Calibri"/>
              <a:buNone/>
            </a:pPr>
            <a:r>
              <a:rPr b="0" baseline="0" i="0" lang="en-US" sz="2800" u="none" cap="none" strike="noStrike">
                <a:solidFill>
                  <a:srgbClr val="990033"/>
                </a:solidFill>
                <a:latin typeface="Calibri"/>
                <a:ea typeface="Calibri"/>
                <a:cs typeface="Calibri"/>
                <a:sym typeface="Calibri"/>
              </a:rPr>
              <a:t>b. The Sea Roads were more significant to world history. </a:t>
            </a:r>
          </a:p>
        </p:txBody>
      </p:sp>
      <p:sp>
        <p:nvSpPr>
          <p:cNvPr id="435" name="Shape 435"/>
          <p:cNvSpPr txBox="1"/>
          <p:nvPr/>
        </p:nvSpPr>
        <p:spPr>
          <a:xfrm>
            <a:off x="0" y="6096000"/>
            <a:ext cx="9144000" cy="762000"/>
          </a:xfrm>
          <a:prstGeom prst="rect">
            <a:avLst/>
          </a:prstGeom>
          <a:solidFill>
            <a:srgbClr val="FBEEBD"/>
          </a:solidFill>
          <a:ln>
            <a:noFill/>
          </a:ln>
        </p:spPr>
        <p:txBody>
          <a:bodyPr anchorCtr="0" anchor="ctr" bIns="45700" lIns="91425" rIns="91425" tIns="45700">
            <a:noAutofit/>
          </a:bodyPr>
          <a:lstStyle/>
          <a:p>
            <a:pPr>
              <a:spcBef>
                <a:spcPts val="0"/>
              </a:spcBef>
              <a:buNone/>
            </a:pPr>
            <a:r>
              <a:t/>
            </a:r>
            <a:endParaRPr/>
          </a:p>
        </p:txBody>
      </p:sp>
      <p:sp>
        <p:nvSpPr>
          <p:cNvPr id="436" name="Shape 436"/>
          <p:cNvSpPr txBox="1"/>
          <p:nvPr/>
        </p:nvSpPr>
        <p:spPr>
          <a:xfrm>
            <a:off x="0" y="0"/>
            <a:ext cx="9144000" cy="762000"/>
          </a:xfrm>
          <a:prstGeom prst="rect">
            <a:avLst/>
          </a:prstGeom>
          <a:solidFill>
            <a:srgbClr val="FBEEBD"/>
          </a:solidFill>
          <a:ln>
            <a:noFill/>
          </a:ln>
        </p:spPr>
        <p:txBody>
          <a:bodyPr anchorCtr="0" anchor="ctr" bIns="45700" lIns="91425" rIns="91425" tIns="45700">
            <a:noAutofit/>
          </a:bodyPr>
          <a:lstStyle/>
          <a:p>
            <a:pPr>
              <a:spcBef>
                <a:spcPts val="0"/>
              </a:spcBef>
              <a:buNone/>
            </a:pPr>
            <a:r>
              <a:t/>
            </a:r>
            <a:endParaRP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0" name="Shape 440"/>
        <p:cNvGrpSpPr/>
        <p:nvPr/>
      </p:nvGrpSpPr>
      <p:grpSpPr>
        <a:xfrm>
          <a:off x="0" y="0"/>
          <a:ext cx="0" cy="0"/>
          <a:chOff x="0" y="0"/>
          <a:chExt cx="0" cy="0"/>
        </a:xfrm>
      </p:grpSpPr>
      <p:sp>
        <p:nvSpPr>
          <p:cNvPr id="441" name="Shape 441"/>
          <p:cNvSpPr txBox="1"/>
          <p:nvPr>
            <p:ph type="ctrTitle"/>
          </p:nvPr>
        </p:nvSpPr>
        <p:spPr>
          <a:xfrm>
            <a:off x="228600" y="739775"/>
            <a:ext cx="8763000" cy="70802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3200" u="none" cap="none" strike="noStrike">
                <a:solidFill>
                  <a:schemeClr val="dk1"/>
                </a:solidFill>
                <a:latin typeface="Calibri"/>
                <a:ea typeface="Calibri"/>
                <a:cs typeface="Calibri"/>
                <a:sym typeface="Calibri"/>
              </a:rPr>
              <a:t>Answer Key for Chapter 8</a:t>
            </a:r>
          </a:p>
        </p:txBody>
      </p:sp>
      <p:sp>
        <p:nvSpPr>
          <p:cNvPr id="442" name="Shape 442"/>
          <p:cNvSpPr txBox="1"/>
          <p:nvPr>
            <p:ph idx="1" type="subTitle"/>
          </p:nvPr>
        </p:nvSpPr>
        <p:spPr>
          <a:xfrm>
            <a:off x="609600" y="1524000"/>
            <a:ext cx="8305799" cy="4495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990033"/>
              </a:buClr>
              <a:buSzPct val="100000"/>
              <a:buFont typeface="Calibri"/>
              <a:buAutoNum type="arabicPeriod"/>
            </a:pPr>
            <a:r>
              <a:rPr b="0" baseline="0" i="0" lang="en-US" sz="3200" u="none" cap="none" strike="noStrike">
                <a:solidFill>
                  <a:srgbClr val="990033"/>
                </a:solidFill>
                <a:latin typeface="Calibri"/>
                <a:ea typeface="Calibri"/>
                <a:cs typeface="Calibri"/>
                <a:sym typeface="Calibri"/>
              </a:rPr>
              <a:t>Answer is C</a:t>
            </a:r>
          </a:p>
          <a:p>
            <a:pPr indent="0" lvl="0" marL="0" marR="0" rtl="0" algn="l">
              <a:spcBef>
                <a:spcPts val="640"/>
              </a:spcBef>
              <a:spcAft>
                <a:spcPts val="0"/>
              </a:spcAft>
              <a:buClr>
                <a:srgbClr val="990033"/>
              </a:buClr>
              <a:buSzPct val="100000"/>
              <a:buFont typeface="Calibri"/>
              <a:buAutoNum type="arabicPeriod"/>
            </a:pPr>
            <a:r>
              <a:rPr b="0" baseline="0" i="0" lang="en-US" sz="3200" u="none" cap="none" strike="noStrike">
                <a:solidFill>
                  <a:srgbClr val="990033"/>
                </a:solidFill>
                <a:latin typeface="Calibri"/>
                <a:ea typeface="Calibri"/>
                <a:cs typeface="Calibri"/>
                <a:sym typeface="Calibri"/>
              </a:rPr>
              <a:t>Answer is A</a:t>
            </a:r>
          </a:p>
          <a:p>
            <a:pPr indent="0" lvl="0" marL="0" marR="0" rtl="0" algn="l">
              <a:spcBef>
                <a:spcPts val="640"/>
              </a:spcBef>
              <a:spcAft>
                <a:spcPts val="0"/>
              </a:spcAft>
              <a:buClr>
                <a:srgbClr val="990033"/>
              </a:buClr>
              <a:buSzPct val="100000"/>
              <a:buFont typeface="Calibri"/>
              <a:buAutoNum type="arabicPeriod"/>
            </a:pPr>
            <a:r>
              <a:rPr b="0" baseline="0" i="0" lang="en-US" sz="3200" u="none" cap="none" strike="noStrike">
                <a:solidFill>
                  <a:srgbClr val="990033"/>
                </a:solidFill>
                <a:latin typeface="Calibri"/>
                <a:ea typeface="Calibri"/>
                <a:cs typeface="Calibri"/>
                <a:sym typeface="Calibri"/>
              </a:rPr>
              <a:t>Answer is B</a:t>
            </a:r>
          </a:p>
        </p:txBody>
      </p:sp>
      <p:sp>
        <p:nvSpPr>
          <p:cNvPr id="443" name="Shape 443"/>
          <p:cNvSpPr txBox="1"/>
          <p:nvPr/>
        </p:nvSpPr>
        <p:spPr>
          <a:xfrm>
            <a:off x="0" y="6096000"/>
            <a:ext cx="9144000" cy="762000"/>
          </a:xfrm>
          <a:prstGeom prst="rect">
            <a:avLst/>
          </a:prstGeom>
          <a:solidFill>
            <a:srgbClr val="FBEEBD"/>
          </a:solidFill>
          <a:ln>
            <a:noFill/>
          </a:ln>
        </p:spPr>
        <p:txBody>
          <a:bodyPr anchorCtr="0" anchor="ctr" bIns="45700" lIns="91425" rIns="91425" tIns="45700">
            <a:noAutofit/>
          </a:bodyPr>
          <a:lstStyle/>
          <a:p>
            <a:pPr>
              <a:spcBef>
                <a:spcPts val="0"/>
              </a:spcBef>
              <a:buNone/>
            </a:pPr>
            <a:r>
              <a:t/>
            </a:r>
            <a:endParaRPr/>
          </a:p>
        </p:txBody>
      </p:sp>
      <p:sp>
        <p:nvSpPr>
          <p:cNvPr id="444" name="Shape 444"/>
          <p:cNvSpPr txBox="1"/>
          <p:nvPr/>
        </p:nvSpPr>
        <p:spPr>
          <a:xfrm>
            <a:off x="0" y="0"/>
            <a:ext cx="9144000" cy="762000"/>
          </a:xfrm>
          <a:prstGeom prst="rect">
            <a:avLst/>
          </a:prstGeom>
          <a:solidFill>
            <a:srgbClr val="FBEEBD"/>
          </a:solidFill>
          <a:ln>
            <a:noFill/>
          </a:ln>
        </p:spPr>
        <p:txBody>
          <a:bodyPr anchorCtr="0" anchor="ctr" bIns="45700" lIns="91425" rIns="91425" tIns="45700">
            <a:noAutofit/>
          </a:bodyPr>
          <a:lstStyle/>
          <a:p>
            <a:pPr>
              <a:spcBef>
                <a:spcPts val="0"/>
              </a:spcBef>
              <a:buNone/>
            </a:pPr>
            <a:r>
              <a:t/>
            </a:r>
            <a:endParaRP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8" name="Shape 448"/>
        <p:cNvGrpSpPr/>
        <p:nvPr/>
      </p:nvGrpSpPr>
      <p:grpSpPr>
        <a:xfrm>
          <a:off x="0" y="0"/>
          <a:ext cx="0" cy="0"/>
          <a:chOff x="0" y="0"/>
          <a:chExt cx="0" cy="0"/>
        </a:xfrm>
      </p:grpSpPr>
      <p:sp>
        <p:nvSpPr>
          <p:cNvPr id="449" name="Shape 449"/>
          <p:cNvSpPr txBox="1"/>
          <p:nvPr>
            <p:ph type="title"/>
          </p:nvPr>
        </p:nvSpPr>
        <p:spPr>
          <a:xfrm>
            <a:off x="457200" y="274637"/>
            <a:ext cx="8229600" cy="7159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Big Picture Questions</a:t>
            </a:r>
            <a:br>
              <a:rPr b="0" baseline="0" i="0" lang="en-US" sz="4000" u="none" cap="none" strike="noStrike">
                <a:solidFill>
                  <a:schemeClr val="dk1"/>
                </a:solidFill>
                <a:latin typeface="Calibri"/>
                <a:ea typeface="Calibri"/>
                <a:cs typeface="Calibri"/>
                <a:sym typeface="Calibri"/>
              </a:rPr>
            </a:br>
          </a:p>
        </p:txBody>
      </p:sp>
      <p:sp>
        <p:nvSpPr>
          <p:cNvPr id="450" name="Shape 450"/>
          <p:cNvSpPr txBox="1"/>
          <p:nvPr>
            <p:ph idx="1" type="body"/>
          </p:nvPr>
        </p:nvSpPr>
        <p:spPr>
          <a:xfrm>
            <a:off x="457200" y="685800"/>
            <a:ext cx="8229600" cy="55626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25000"/>
              <a:buFont typeface="Calibri"/>
              <a:buNone/>
            </a:pPr>
            <a:r>
              <a:rPr b="0" baseline="0" i="0" lang="en-US" sz="2700" u="none" cap="none" strike="noStrike">
                <a:solidFill>
                  <a:schemeClr val="dk1"/>
                </a:solidFill>
                <a:latin typeface="Calibri"/>
                <a:ea typeface="Calibri"/>
                <a:cs typeface="Calibri"/>
                <a:sym typeface="Calibri"/>
              </a:rPr>
              <a:t>1. What motivated and sustained the long­distance commerce of the Silk Roads, Sea Roads, and Sand Roads?</a:t>
            </a:r>
          </a:p>
          <a:p>
            <a:pPr indent="0" lvl="0" marL="0" marR="0" rtl="0" algn="l">
              <a:lnSpc>
                <a:spcPct val="80000"/>
              </a:lnSpc>
              <a:spcBef>
                <a:spcPts val="0"/>
              </a:spcBef>
              <a:buClr>
                <a:schemeClr val="dk1"/>
              </a:buClr>
              <a:buSzPct val="100000"/>
              <a:buFont typeface="Calibri"/>
              <a:buChar char="•"/>
            </a:pPr>
            <a:r>
              <a:rPr b="0" baseline="0" i="0" lang="en-US" sz="2700" u="none" cap="none" strike="noStrike">
                <a:solidFill>
                  <a:schemeClr val="dk1"/>
                </a:solidFill>
                <a:latin typeface="Calibri"/>
                <a:ea typeface="Calibri"/>
                <a:cs typeface="Calibri"/>
                <a:sym typeface="Calibri"/>
              </a:rPr>
              <a:t>The desire of elites for hard-to-find luxury items from distant parts of the Eurasian network, as well as the accumulation of wealth, especially among merchants who participated in the trade, motivated long-distance commerce.</a:t>
            </a:r>
          </a:p>
          <a:p>
            <a:pPr indent="0" lvl="0" marL="0" marR="0" rtl="0" algn="l">
              <a:lnSpc>
                <a:spcPct val="80000"/>
              </a:lnSpc>
              <a:spcBef>
                <a:spcPts val="0"/>
              </a:spcBef>
              <a:buClr>
                <a:schemeClr val="dk1"/>
              </a:buClr>
              <a:buSzPct val="100000"/>
              <a:buFont typeface="Calibri"/>
              <a:buChar char="•"/>
            </a:pPr>
            <a:r>
              <a:rPr b="0" baseline="0" i="0" lang="en-US" sz="2700" u="none" cap="none" strike="noStrike">
                <a:solidFill>
                  <a:schemeClr val="dk1"/>
                </a:solidFill>
                <a:latin typeface="Calibri"/>
                <a:ea typeface="Calibri"/>
                <a:cs typeface="Calibri"/>
                <a:sym typeface="Calibri"/>
              </a:rPr>
              <a:t>Sustaining the commerce were the support of empires and smaller states that benefited directly from the trade; the spread of religious traditions, including Islam and Buddhism, which, through shared beliefs, tied merchants and sometimes whole societies together over wide regions; and the development of technologies like larger ships and the magnetic compass.</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4" name="Shape 454"/>
        <p:cNvGrpSpPr/>
        <p:nvPr/>
      </p:nvGrpSpPr>
      <p:grpSpPr>
        <a:xfrm>
          <a:off x="0" y="0"/>
          <a:ext cx="0" cy="0"/>
          <a:chOff x="0" y="0"/>
          <a:chExt cx="0" cy="0"/>
        </a:xfrm>
      </p:grpSpPr>
      <p:sp>
        <p:nvSpPr>
          <p:cNvPr id="455" name="Shape 455"/>
          <p:cNvSpPr txBox="1"/>
          <p:nvPr>
            <p:ph type="title"/>
          </p:nvPr>
        </p:nvSpPr>
        <p:spPr>
          <a:xfrm>
            <a:off x="457200" y="274637"/>
            <a:ext cx="8229600" cy="7159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Big Picture Questions</a:t>
            </a:r>
            <a:br>
              <a:rPr b="0" baseline="0" i="0" lang="en-US" sz="4000" u="none" cap="none" strike="noStrike">
                <a:solidFill>
                  <a:schemeClr val="dk1"/>
                </a:solidFill>
                <a:latin typeface="Calibri"/>
                <a:ea typeface="Calibri"/>
                <a:cs typeface="Calibri"/>
                <a:sym typeface="Calibri"/>
              </a:rPr>
            </a:br>
          </a:p>
        </p:txBody>
      </p:sp>
      <p:sp>
        <p:nvSpPr>
          <p:cNvPr id="456" name="Shape 456"/>
          <p:cNvSpPr txBox="1"/>
          <p:nvPr>
            <p:ph idx="1" type="body"/>
          </p:nvPr>
        </p:nvSpPr>
        <p:spPr>
          <a:xfrm>
            <a:off x="457200" y="1066800"/>
            <a:ext cx="8229600" cy="5486399"/>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25000"/>
              <a:buFont typeface="Calibri"/>
              <a:buNone/>
            </a:pPr>
            <a:r>
              <a:rPr b="0" baseline="0" i="0" lang="en-US" sz="2500" u="none" cap="none" strike="noStrike">
                <a:solidFill>
                  <a:schemeClr val="dk1"/>
                </a:solidFill>
                <a:latin typeface="Calibri"/>
                <a:ea typeface="Calibri"/>
                <a:cs typeface="Calibri"/>
                <a:sym typeface="Calibri"/>
              </a:rPr>
              <a:t>2.  Why did the peoples of the Eastern Hemisphere develop long-distance trade more extensively than did those of the Western</a:t>
            </a:r>
            <a:br>
              <a:rPr b="0" baseline="0" i="0" lang="en-US" sz="2500" u="none" cap="none" strike="noStrike">
                <a:solidFill>
                  <a:schemeClr val="dk1"/>
                </a:solidFill>
                <a:latin typeface="Calibri"/>
                <a:ea typeface="Calibri"/>
                <a:cs typeface="Calibri"/>
                <a:sym typeface="Calibri"/>
              </a:rPr>
            </a:br>
            <a:r>
              <a:rPr b="0" baseline="0" i="0" lang="en-US" sz="2500" u="none" cap="none" strike="noStrike">
                <a:solidFill>
                  <a:schemeClr val="dk1"/>
                </a:solidFill>
                <a:latin typeface="Calibri"/>
                <a:ea typeface="Calibri"/>
                <a:cs typeface="Calibri"/>
                <a:sym typeface="Calibri"/>
              </a:rPr>
              <a:t>Hemisphere?</a:t>
            </a:r>
          </a:p>
          <a:p>
            <a:pPr indent="0" lvl="0" marL="0" marR="0" rtl="0" algn="l">
              <a:lnSpc>
                <a:spcPct val="80000"/>
              </a:lnSpc>
              <a:spcBef>
                <a:spcPts val="0"/>
              </a:spcBef>
              <a:buClr>
                <a:schemeClr val="dk1"/>
              </a:buClr>
              <a:buSzPct val="100000"/>
              <a:buFont typeface="Calibri"/>
              <a:buChar char="•"/>
            </a:pPr>
            <a:r>
              <a:rPr b="0" baseline="0" i="0" lang="en-US" sz="2500" u="none" cap="none" strike="noStrike">
                <a:solidFill>
                  <a:schemeClr val="dk1"/>
                </a:solidFill>
                <a:latin typeface="Calibri"/>
                <a:ea typeface="Calibri"/>
                <a:cs typeface="Calibri"/>
                <a:sym typeface="Calibri"/>
              </a:rPr>
              <a:t>The Western Hemisphere did not develop the extensive long-distance trade as did the East for several reasons, including the absence of large domesticated mammals in the Americas and the absence of large oceanic vessels.</a:t>
            </a:r>
          </a:p>
          <a:p>
            <a:pPr indent="0" lvl="0" marL="0" marR="0" rtl="0" algn="l">
              <a:lnSpc>
                <a:spcPct val="80000"/>
              </a:lnSpc>
              <a:spcBef>
                <a:spcPts val="0"/>
              </a:spcBef>
              <a:buClr>
                <a:schemeClr val="dk1"/>
              </a:buClr>
              <a:buSzPct val="100000"/>
              <a:buFont typeface="Calibri"/>
              <a:buChar char="•"/>
            </a:pPr>
            <a:r>
              <a:rPr b="0" baseline="0" i="0" lang="en-US" sz="2500" u="none" cap="none" strike="noStrike">
                <a:solidFill>
                  <a:schemeClr val="dk1"/>
                </a:solidFill>
                <a:latin typeface="Calibri"/>
                <a:ea typeface="Calibri"/>
                <a:cs typeface="Calibri"/>
                <a:sym typeface="Calibri"/>
              </a:rPr>
              <a:t>The geographical realities of the Americas, especially the narrow bottleneck of Panama, which was largely covered by dense rain forests, made long-distance trade more difficult.</a:t>
            </a:r>
          </a:p>
          <a:p>
            <a:pPr indent="0" lvl="0" marL="0" marR="0" rtl="0" algn="l">
              <a:lnSpc>
                <a:spcPct val="80000"/>
              </a:lnSpc>
              <a:spcBef>
                <a:spcPts val="0"/>
              </a:spcBef>
              <a:buClr>
                <a:schemeClr val="dk1"/>
              </a:buClr>
              <a:buSzPct val="100000"/>
              <a:buFont typeface="Calibri"/>
              <a:buChar char="•"/>
            </a:pPr>
            <a:r>
              <a:rPr b="0" baseline="0" i="0" lang="en-US" sz="2500" u="none" cap="none" strike="noStrike">
                <a:solidFill>
                  <a:schemeClr val="dk1"/>
                </a:solidFill>
                <a:latin typeface="Calibri"/>
                <a:ea typeface="Calibri"/>
                <a:cs typeface="Calibri"/>
                <a:sym typeface="Calibri"/>
              </a:rPr>
              <a:t>Finally, the north/south orientation of the Americas, which required agricultural practices to move through, and adapt to, quite distinct climatic and vegetation zones, hindered east/west expansion and trading.</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0" name="Shape 460"/>
        <p:cNvGrpSpPr/>
        <p:nvPr/>
      </p:nvGrpSpPr>
      <p:grpSpPr>
        <a:xfrm>
          <a:off x="0" y="0"/>
          <a:ext cx="0" cy="0"/>
          <a:chOff x="0" y="0"/>
          <a:chExt cx="0" cy="0"/>
        </a:xfrm>
      </p:grpSpPr>
      <p:sp>
        <p:nvSpPr>
          <p:cNvPr id="461" name="Shape 461"/>
          <p:cNvSpPr txBox="1"/>
          <p:nvPr>
            <p:ph type="title"/>
          </p:nvPr>
        </p:nvSpPr>
        <p:spPr>
          <a:xfrm>
            <a:off x="457200" y="274637"/>
            <a:ext cx="8229600" cy="7159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Big Picture Questions</a:t>
            </a:r>
            <a:br>
              <a:rPr b="0" baseline="0" i="0" lang="en-US" sz="4000" u="none" cap="none" strike="noStrike">
                <a:solidFill>
                  <a:schemeClr val="dk1"/>
                </a:solidFill>
                <a:latin typeface="Calibri"/>
                <a:ea typeface="Calibri"/>
                <a:cs typeface="Calibri"/>
                <a:sym typeface="Calibri"/>
              </a:rPr>
            </a:br>
          </a:p>
        </p:txBody>
      </p:sp>
      <p:sp>
        <p:nvSpPr>
          <p:cNvPr id="462" name="Shape 462"/>
          <p:cNvSpPr txBox="1"/>
          <p:nvPr>
            <p:ph idx="1" type="body"/>
          </p:nvPr>
        </p:nvSpPr>
        <p:spPr>
          <a:xfrm>
            <a:off x="457200" y="838200"/>
            <a:ext cx="8229600" cy="55626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25000"/>
              <a:buFont typeface="Calibri"/>
              <a:buNone/>
            </a:pPr>
            <a:r>
              <a:rPr b="1" baseline="0" i="0" lang="en-US" sz="2200" u="none" cap="none" strike="noStrike">
                <a:solidFill>
                  <a:schemeClr val="dk1"/>
                </a:solidFill>
                <a:latin typeface="Calibri"/>
                <a:ea typeface="Calibri"/>
                <a:cs typeface="Calibri"/>
                <a:sym typeface="Calibri"/>
              </a:rPr>
              <a:t>3."Cultural change derived often from commercial exchange in the third-wave era." What evidence from this chapter supports this observation?</a:t>
            </a:r>
          </a:p>
          <a:p>
            <a:pPr indent="0" lvl="0" marL="0" marR="0" rtl="0" algn="l">
              <a:lnSpc>
                <a:spcPct val="80000"/>
              </a:lnSpc>
              <a:spcBef>
                <a:spcPts val="0"/>
              </a:spcBef>
              <a:buClr>
                <a:schemeClr val="dk1"/>
              </a:buClr>
              <a:buSzPct val="100000"/>
              <a:buFont typeface="Calibri"/>
              <a:buChar char="•"/>
            </a:pPr>
            <a:r>
              <a:rPr b="0" baseline="0" i="0" lang="en-US" sz="2200" u="none" cap="none" strike="noStrike">
                <a:solidFill>
                  <a:schemeClr val="dk1"/>
                </a:solidFill>
                <a:latin typeface="Calibri"/>
                <a:ea typeface="Calibri"/>
                <a:cs typeface="Calibri"/>
                <a:sym typeface="Calibri"/>
              </a:rPr>
              <a:t>Commercial exchange frequently provided the incentives and resources for the creation of larger, more powerful states.</a:t>
            </a:r>
          </a:p>
          <a:p>
            <a:pPr indent="0" lvl="0" marL="0" marR="0" rtl="0" algn="l">
              <a:lnSpc>
                <a:spcPct val="80000"/>
              </a:lnSpc>
              <a:spcBef>
                <a:spcPts val="0"/>
              </a:spcBef>
              <a:buClr>
                <a:schemeClr val="dk1"/>
              </a:buClr>
              <a:buSzPct val="100000"/>
              <a:buFont typeface="Calibri"/>
              <a:buChar char="•"/>
            </a:pPr>
            <a:r>
              <a:rPr b="0" baseline="0" i="0" lang="en-US" sz="2200" u="none" cap="none" strike="noStrike">
                <a:solidFill>
                  <a:schemeClr val="dk1"/>
                </a:solidFill>
                <a:latin typeface="Calibri"/>
                <a:ea typeface="Calibri"/>
                <a:cs typeface="Calibri"/>
                <a:sym typeface="Calibri"/>
              </a:rPr>
              <a:t>It provided sustained contact through which cultural influences were also exchanged, as was the case with the spread of Buddhism and Islam.</a:t>
            </a:r>
          </a:p>
          <a:p>
            <a:pPr indent="0" lvl="0" marL="0" marR="0" rtl="0" algn="l">
              <a:lnSpc>
                <a:spcPct val="80000"/>
              </a:lnSpc>
              <a:spcBef>
                <a:spcPts val="0"/>
              </a:spcBef>
              <a:buClr>
                <a:schemeClr val="dk1"/>
              </a:buClr>
              <a:buSzPct val="100000"/>
              <a:buFont typeface="Calibri"/>
              <a:buChar char="•"/>
            </a:pPr>
            <a:r>
              <a:rPr b="0" baseline="0" i="0" lang="en-US" sz="2200" u="none" cap="none" strike="noStrike">
                <a:solidFill>
                  <a:schemeClr val="dk1"/>
                </a:solidFill>
                <a:latin typeface="Calibri"/>
                <a:ea typeface="Calibri"/>
                <a:cs typeface="Calibri"/>
                <a:sym typeface="Calibri"/>
              </a:rPr>
              <a:t>It facilitated the spread of epidemic diseases beyond local regions, with sometimes devastating effects.</a:t>
            </a:r>
          </a:p>
          <a:p>
            <a:pPr indent="0" lvl="0" marL="0" marR="0" rtl="0" algn="l">
              <a:lnSpc>
                <a:spcPct val="80000"/>
              </a:lnSpc>
              <a:spcBef>
                <a:spcPts val="0"/>
              </a:spcBef>
              <a:buClr>
                <a:schemeClr val="dk1"/>
              </a:buClr>
              <a:buSzPct val="100000"/>
              <a:buFont typeface="Calibri"/>
              <a:buChar char="•"/>
            </a:pPr>
            <a:r>
              <a:rPr b="0" baseline="0" i="0" lang="en-US" sz="2200" u="none" cap="none" strike="noStrike">
                <a:solidFill>
                  <a:schemeClr val="dk1"/>
                </a:solidFill>
                <a:latin typeface="Calibri"/>
                <a:ea typeface="Calibri"/>
                <a:cs typeface="Calibri"/>
                <a:sym typeface="Calibri"/>
              </a:rPr>
              <a:t>It resulted in the spread of plants and animals along with technological innovations.</a:t>
            </a:r>
          </a:p>
          <a:p>
            <a:pPr indent="0" lvl="0" marL="0" marR="0" rtl="0" algn="l">
              <a:lnSpc>
                <a:spcPct val="80000"/>
              </a:lnSpc>
              <a:spcBef>
                <a:spcPts val="0"/>
              </a:spcBef>
              <a:buClr>
                <a:schemeClr val="dk1"/>
              </a:buClr>
              <a:buSzPct val="100000"/>
              <a:buFont typeface="Calibri"/>
              <a:buChar char="•"/>
            </a:pPr>
            <a:r>
              <a:rPr b="0" baseline="0" i="0" lang="en-US" sz="2200" u="none" cap="none" strike="noStrike">
                <a:solidFill>
                  <a:schemeClr val="dk1"/>
                </a:solidFill>
                <a:latin typeface="Calibri"/>
                <a:ea typeface="Calibri"/>
                <a:cs typeface="Calibri"/>
                <a:sym typeface="Calibri"/>
              </a:rPr>
              <a:t>It altered consumption patterns.</a:t>
            </a:r>
          </a:p>
          <a:p>
            <a:pPr indent="0" lvl="0" marL="0" marR="0" rtl="0" algn="l">
              <a:lnSpc>
                <a:spcPct val="80000"/>
              </a:lnSpc>
              <a:spcBef>
                <a:spcPts val="0"/>
              </a:spcBef>
              <a:buClr>
                <a:schemeClr val="dk1"/>
              </a:buClr>
              <a:buSzPct val="100000"/>
              <a:buFont typeface="Calibri"/>
              <a:buChar char="•"/>
            </a:pPr>
            <a:r>
              <a:rPr b="0" baseline="0" i="0" lang="en-US" sz="2200" u="none" cap="none" strike="noStrike">
                <a:solidFill>
                  <a:schemeClr val="dk1"/>
                </a:solidFill>
                <a:latin typeface="Calibri"/>
                <a:ea typeface="Calibri"/>
                <a:cs typeface="Calibri"/>
                <a:sym typeface="Calibri"/>
              </a:rPr>
              <a:t>It encouraged specialization and diminished the economic self-sufficiency of local societies.</a:t>
            </a:r>
          </a:p>
          <a:p>
            <a:pPr indent="0" lvl="0" marL="0" marR="0" rtl="0" algn="l">
              <a:lnSpc>
                <a:spcPct val="80000"/>
              </a:lnSpc>
              <a:spcBef>
                <a:spcPts val="0"/>
              </a:spcBef>
              <a:buClr>
                <a:schemeClr val="dk1"/>
              </a:buClr>
              <a:buSzPct val="100000"/>
              <a:buFont typeface="Calibri"/>
              <a:buChar char="•"/>
            </a:pPr>
            <a:r>
              <a:rPr b="0" baseline="0" i="0" lang="en-US" sz="2200" u="none" cap="none" strike="noStrike">
                <a:solidFill>
                  <a:schemeClr val="dk1"/>
                </a:solidFill>
                <a:latin typeface="Calibri"/>
                <a:ea typeface="Calibri"/>
                <a:cs typeface="Calibri"/>
                <a:sym typeface="Calibri"/>
              </a:rPr>
              <a:t>Sometimes it was a means of social mobility, with traders often becoming a distinct social group.</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OUTLINE: THE BIG PICTURE: DEFINING A MILLENNIUM</a:t>
            </a:r>
          </a:p>
        </p:txBody>
      </p:sp>
      <p:sp>
        <p:nvSpPr>
          <p:cNvPr id="84" name="Shape 84"/>
          <p:cNvSpPr txBox="1"/>
          <p:nvPr>
            <p:ph idx="1" type="body"/>
          </p:nvPr>
        </p:nvSpPr>
        <p:spPr>
          <a:xfrm>
            <a:off x="457200" y="1600200"/>
            <a:ext cx="8229600" cy="49530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25000"/>
              <a:buFont typeface="Calibri"/>
              <a:buNone/>
            </a:pPr>
            <a:r>
              <a:rPr b="1" baseline="0" i="0" lang="en-US" sz="2800" u="none" cap="none" strike="noStrike">
                <a:solidFill>
                  <a:schemeClr val="dk1"/>
                </a:solidFill>
                <a:latin typeface="Calibri"/>
                <a:ea typeface="Calibri"/>
                <a:cs typeface="Calibri"/>
                <a:sym typeface="Calibri"/>
              </a:rPr>
              <a:t>III. The Ties That Bind: Transregional Interaction in the Third-Wave Era</a:t>
            </a:r>
          </a:p>
          <a:p>
            <a:pPr indent="0" lvl="0" marL="0" marR="0" rtl="0" algn="l">
              <a:lnSpc>
                <a:spcPct val="80000"/>
              </a:lnSpc>
              <a:spcBef>
                <a:spcPts val="0"/>
              </a:spcBef>
              <a:buClr>
                <a:schemeClr val="dk1"/>
              </a:buClr>
              <a:buSzPct val="25000"/>
              <a:buFont typeface="Calibri"/>
              <a:buNone/>
            </a:pPr>
            <a:r>
              <a:rPr b="0" baseline="0" i="0" lang="en-US" sz="2200" u="none" cap="none" strike="noStrike">
                <a:solidFill>
                  <a:schemeClr val="dk1"/>
                </a:solidFill>
                <a:latin typeface="Calibri"/>
                <a:ea typeface="Calibri"/>
                <a:cs typeface="Calibri"/>
                <a:sym typeface="Calibri"/>
              </a:rPr>
              <a:t>C.	A focus on accelerating connections puts a spotlight on travelers rather than on those who stayed at home.</a:t>
            </a:r>
          </a:p>
          <a:p>
            <a:pPr indent="0" lvl="0" marL="0" marR="0" rtl="0" algn="l">
              <a:lnSpc>
                <a:spcPct val="80000"/>
              </a:lnSpc>
              <a:spcBef>
                <a:spcPts val="0"/>
              </a:spcBef>
              <a:buClr>
                <a:schemeClr val="dk1"/>
              </a:buClr>
              <a:buSzPct val="25000"/>
              <a:buFont typeface="Calibri"/>
              <a:buNone/>
            </a:pPr>
            <a:r>
              <a:rPr b="0" baseline="0" i="0" lang="en-US" sz="2200" u="none" cap="none" strike="noStrike">
                <a:solidFill>
                  <a:schemeClr val="dk1"/>
                </a:solidFill>
                <a:latin typeface="Calibri"/>
                <a:ea typeface="Calibri"/>
                <a:cs typeface="Calibri"/>
                <a:sym typeface="Calibri"/>
              </a:rPr>
              <a:t>D.	A focus on interaction raises questions for world historians about how much choice individuals or societies had in accepting new ideas or practices and about how they made those decisions.</a:t>
            </a:r>
          </a:p>
          <a:p>
            <a:pPr indent="0" lvl="0" marL="0" marR="0" rtl="0" algn="l">
              <a:lnSpc>
                <a:spcPct val="80000"/>
              </a:lnSpc>
              <a:spcBef>
                <a:spcPts val="0"/>
              </a:spcBef>
              <a:buClr>
                <a:schemeClr val="dk1"/>
              </a:buClr>
              <a:buSzPct val="25000"/>
              <a:buFont typeface="Calibri"/>
              <a:buNone/>
            </a:pPr>
            <a:r>
              <a:rPr b="0" baseline="0" i="0" lang="en-US" sz="2200" u="none" cap="none" strike="noStrike">
                <a:solidFill>
                  <a:schemeClr val="dk1"/>
                </a:solidFill>
                <a:latin typeface="Calibri"/>
                <a:ea typeface="Calibri"/>
                <a:cs typeface="Calibri"/>
                <a:sym typeface="Calibri"/>
              </a:rPr>
              <a:t>E.	Visible "action" of third-wave civilizations featured male actors.</a:t>
            </a:r>
          </a:p>
          <a:p>
            <a:pPr indent="514350" lvl="1" marL="400050" marR="0" rtl="0" algn="l">
              <a:lnSpc>
                <a:spcPct val="80000"/>
              </a:lnSpc>
              <a:spcBef>
                <a:spcPts val="0"/>
              </a:spcBef>
              <a:buClr>
                <a:schemeClr val="dk1"/>
              </a:buClr>
              <a:buSzPct val="100000"/>
              <a:buFont typeface="Calibri"/>
              <a:buAutoNum type="arabicPeriod"/>
            </a:pPr>
            <a:r>
              <a:rPr b="0" baseline="0" i="0" lang="en-US" sz="2000" u="none" cap="none" strike="noStrike">
                <a:solidFill>
                  <a:schemeClr val="dk1"/>
                </a:solidFill>
                <a:latin typeface="Calibri"/>
                <a:ea typeface="Calibri"/>
                <a:cs typeface="Calibri"/>
                <a:sym typeface="Calibri"/>
              </a:rPr>
              <a:t>useful to remember women remain central to family life</a:t>
            </a:r>
          </a:p>
          <a:p>
            <a:pPr indent="514350" lvl="1" marL="400050" marR="0" rtl="0" algn="l">
              <a:lnSpc>
                <a:spcPct val="80000"/>
              </a:lnSpc>
              <a:spcBef>
                <a:spcPts val="0"/>
              </a:spcBef>
              <a:buClr>
                <a:schemeClr val="dk1"/>
              </a:buClr>
              <a:buSzPct val="100000"/>
              <a:buFont typeface="Calibri"/>
              <a:buAutoNum type="arabicPeriod"/>
            </a:pPr>
            <a:r>
              <a:rPr b="0" baseline="0" i="0" lang="en-US" sz="2000" u="none" cap="none" strike="noStrike">
                <a:solidFill>
                  <a:schemeClr val="dk1"/>
                </a:solidFill>
                <a:latin typeface="Calibri"/>
                <a:ea typeface="Calibri"/>
                <a:cs typeface="Calibri"/>
                <a:sym typeface="Calibri"/>
              </a:rPr>
              <a:t>repositories of language, religious ritual, group knowledge, local history</a:t>
            </a:r>
          </a:p>
          <a:p>
            <a:pPr indent="514350" lvl="1" marL="400050" marR="0" rtl="0" algn="l">
              <a:lnSpc>
                <a:spcPct val="80000"/>
              </a:lnSpc>
              <a:spcBef>
                <a:spcPts val="0"/>
              </a:spcBef>
              <a:buClr>
                <a:schemeClr val="dk1"/>
              </a:buClr>
              <a:buSzPct val="100000"/>
              <a:buFont typeface="Calibri"/>
              <a:buAutoNum type="arabicPeriod"/>
            </a:pPr>
            <a:r>
              <a:rPr b="0" baseline="0" i="0" lang="en-US" sz="2000" u="none" cap="none" strike="noStrike">
                <a:solidFill>
                  <a:schemeClr val="dk1"/>
                </a:solidFill>
                <a:latin typeface="Calibri"/>
                <a:ea typeface="Calibri"/>
                <a:cs typeface="Calibri"/>
                <a:sym typeface="Calibri"/>
              </a:rPr>
              <a:t>female labor generated many long­distance trade products</a:t>
            </a:r>
          </a:p>
          <a:p>
            <a:pPr indent="514350" lvl="1" marL="400050" marR="0" rtl="0" algn="l">
              <a:lnSpc>
                <a:spcPct val="80000"/>
              </a:lnSpc>
              <a:spcBef>
                <a:spcPts val="0"/>
              </a:spcBef>
              <a:buClr>
                <a:schemeClr val="dk1"/>
              </a:buClr>
              <a:buSzPct val="100000"/>
              <a:buFont typeface="Calibri"/>
              <a:buAutoNum type="arabicPeriod"/>
            </a:pPr>
            <a:r>
              <a:rPr b="0" baseline="0" i="0" lang="en-US" sz="2000" u="none" cap="none" strike="noStrike">
                <a:solidFill>
                  <a:schemeClr val="dk1"/>
                </a:solidFill>
                <a:latin typeface="Calibri"/>
                <a:ea typeface="Calibri"/>
                <a:cs typeface="Calibri"/>
                <a:sym typeface="Calibri"/>
              </a:rPr>
              <a:t>realms not completely separate and changing roles and relationships between men and women also play role in period</a:t>
            </a:r>
          </a:p>
          <a:p>
            <a:pPr indent="0" lvl="0" marL="0" marR="0" rtl="0" algn="l">
              <a:lnSpc>
                <a:spcPct val="80000"/>
              </a:lnSpc>
              <a:spcBef>
                <a:spcPts val="0"/>
              </a:spcBef>
              <a:buClr>
                <a:schemeClr val="dk1"/>
              </a:buClr>
              <a:buSzPct val="25000"/>
              <a:buFont typeface="Calibri"/>
              <a:buNone/>
            </a:pPr>
            <a:br>
              <a:rPr b="0" baseline="0" i="0" lang="en-US" sz="1800" u="none" cap="none" strike="noStrike">
                <a:solidFill>
                  <a:schemeClr val="dk1"/>
                </a:solidFill>
                <a:latin typeface="Calibri"/>
                <a:ea typeface="Calibri"/>
                <a:cs typeface="Calibri"/>
                <a:sym typeface="Calibri"/>
              </a:rPr>
            </a:b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6" name="Shape 466"/>
        <p:cNvGrpSpPr/>
        <p:nvPr/>
      </p:nvGrpSpPr>
      <p:grpSpPr>
        <a:xfrm>
          <a:off x="0" y="0"/>
          <a:ext cx="0" cy="0"/>
          <a:chOff x="0" y="0"/>
          <a:chExt cx="0" cy="0"/>
        </a:xfrm>
      </p:grpSpPr>
      <p:sp>
        <p:nvSpPr>
          <p:cNvPr id="467" name="Shape 467"/>
          <p:cNvSpPr txBox="1"/>
          <p:nvPr>
            <p:ph type="title"/>
          </p:nvPr>
        </p:nvSpPr>
        <p:spPr>
          <a:xfrm>
            <a:off x="457200" y="274637"/>
            <a:ext cx="8229600" cy="7159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Big Picture Questions</a:t>
            </a:r>
            <a:br>
              <a:rPr b="0" baseline="0" i="0" lang="en-US" sz="4000" u="none" cap="none" strike="noStrike">
                <a:solidFill>
                  <a:schemeClr val="dk1"/>
                </a:solidFill>
                <a:latin typeface="Calibri"/>
                <a:ea typeface="Calibri"/>
                <a:cs typeface="Calibri"/>
                <a:sym typeface="Calibri"/>
              </a:rPr>
            </a:br>
          </a:p>
        </p:txBody>
      </p:sp>
      <p:sp>
        <p:nvSpPr>
          <p:cNvPr id="468" name="Shape 468"/>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100000"/>
              <a:buFont typeface="Calibri"/>
              <a:buChar char="•"/>
            </a:pPr>
            <a:r>
              <a:rPr b="0" baseline="0" i="0" lang="en-US" sz="2200" u="none" cap="none" strike="noStrike">
                <a:solidFill>
                  <a:schemeClr val="dk1"/>
                </a:solidFill>
                <a:latin typeface="Calibri"/>
                <a:ea typeface="Calibri"/>
                <a:cs typeface="Calibri"/>
                <a:sym typeface="Calibri"/>
              </a:rPr>
              <a:t>4.	In what ways was Afro-Eurasia a single</a:t>
            </a:r>
            <a:br>
              <a:rPr b="0" baseline="0" i="0" lang="en-US" sz="2200" u="none" cap="none" strike="noStrike">
                <a:solidFill>
                  <a:schemeClr val="dk1"/>
                </a:solidFill>
                <a:latin typeface="Calibri"/>
                <a:ea typeface="Calibri"/>
                <a:cs typeface="Calibri"/>
                <a:sym typeface="Calibri"/>
              </a:rPr>
            </a:br>
            <a:r>
              <a:rPr b="0" baseline="0" i="0" lang="en-US" sz="2200" u="none" cap="none" strike="noStrike">
                <a:solidFill>
                  <a:schemeClr val="dk1"/>
                </a:solidFill>
                <a:latin typeface="Calibri"/>
                <a:ea typeface="Calibri"/>
                <a:cs typeface="Calibri"/>
                <a:sym typeface="Calibri"/>
              </a:rPr>
              <a:t>interacting zone, and in what respects was it a vast</a:t>
            </a:r>
            <a:br>
              <a:rPr b="0" baseline="0" i="0" lang="en-US" sz="2200" u="none" cap="none" strike="noStrike">
                <a:solidFill>
                  <a:schemeClr val="dk1"/>
                </a:solidFill>
                <a:latin typeface="Calibri"/>
                <a:ea typeface="Calibri"/>
                <a:cs typeface="Calibri"/>
                <a:sym typeface="Calibri"/>
              </a:rPr>
            </a:br>
            <a:r>
              <a:rPr b="0" baseline="0" i="0" lang="en-US" sz="2200" u="none" cap="none" strike="noStrike">
                <a:solidFill>
                  <a:schemeClr val="dk1"/>
                </a:solidFill>
                <a:latin typeface="Calibri"/>
                <a:ea typeface="Calibri"/>
                <a:cs typeface="Calibri"/>
                <a:sym typeface="Calibri"/>
              </a:rPr>
              <a:t>region of separate cultures and civilizations?</a:t>
            </a:r>
          </a:p>
          <a:p>
            <a:pPr indent="0" lvl="0" marL="0" marR="0" rtl="0" algn="l">
              <a:lnSpc>
                <a:spcPct val="80000"/>
              </a:lnSpc>
              <a:spcBef>
                <a:spcPts val="0"/>
              </a:spcBef>
              <a:buClr>
                <a:schemeClr val="dk1"/>
              </a:buClr>
              <a:buSzPct val="100000"/>
              <a:buFont typeface="Calibri"/>
              <a:buChar char="•"/>
            </a:pPr>
            <a:r>
              <a:rPr b="0" baseline="0" i="0" lang="en-US" sz="2200" u="none" cap="none" strike="noStrike">
                <a:solidFill>
                  <a:schemeClr val="dk1"/>
                </a:solidFill>
                <a:latin typeface="Calibri"/>
                <a:ea typeface="Calibri"/>
                <a:cs typeface="Calibri"/>
                <a:sym typeface="Calibri"/>
              </a:rPr>
              <a:t>Afro-Eurasia was an interacting zone in that it was a network of exchange that stretched all across the Afro-Eurasian world; and it altered consumption and encouraged peoples across the zone to specialize in producing particular products for sale rather than being self-sufficient. The spread of ideas and diseases across large parts of the interacting zone provides evidence of extensive and sustained contact across long distances.</a:t>
            </a:r>
          </a:p>
          <a:p>
            <a:pPr indent="0" lvl="0" marL="0" marR="0" rtl="0" algn="l">
              <a:lnSpc>
                <a:spcPct val="80000"/>
              </a:lnSpc>
              <a:spcBef>
                <a:spcPts val="0"/>
              </a:spcBef>
              <a:buClr>
                <a:schemeClr val="dk1"/>
              </a:buClr>
              <a:buSzPct val="100000"/>
              <a:buFont typeface="Calibri"/>
              <a:buChar char="•"/>
            </a:pPr>
            <a:r>
              <a:rPr b="0" baseline="0" i="0" lang="en-US" sz="2200" u="none" cap="none" strike="noStrike">
                <a:solidFill>
                  <a:schemeClr val="dk1"/>
                </a:solidFill>
                <a:latin typeface="Calibri"/>
                <a:ea typeface="Calibri"/>
                <a:cs typeface="Calibri"/>
                <a:sym typeface="Calibri"/>
              </a:rPr>
              <a:t>However, it was also a vast region of separate cultures: none of the participants knew the full extent of the zone, for it was largely a "relay trade" in which goods were passed down the line, changing hands many times before reaching their final destination; and numerous distinct cultural traditions existed side by side across the zone throughout the period.</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2" name="Shape 472"/>
        <p:cNvGrpSpPr/>
        <p:nvPr/>
      </p:nvGrpSpPr>
      <p:grpSpPr>
        <a:xfrm>
          <a:off x="0" y="0"/>
          <a:ext cx="0" cy="0"/>
          <a:chOff x="0" y="0"/>
          <a:chExt cx="0" cy="0"/>
        </a:xfrm>
      </p:grpSpPr>
      <p:sp>
        <p:nvSpPr>
          <p:cNvPr id="473" name="Shape 473"/>
          <p:cNvSpPr txBox="1"/>
          <p:nvPr>
            <p:ph type="title"/>
          </p:nvPr>
        </p:nvSpPr>
        <p:spPr>
          <a:xfrm>
            <a:off x="457200" y="274637"/>
            <a:ext cx="8229600" cy="7159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Big Picture Questions</a:t>
            </a:r>
            <a:br>
              <a:rPr b="0" baseline="0" i="0" lang="en-US" sz="4000" u="none" cap="none" strike="noStrike">
                <a:solidFill>
                  <a:schemeClr val="dk1"/>
                </a:solidFill>
                <a:latin typeface="Calibri"/>
                <a:ea typeface="Calibri"/>
                <a:cs typeface="Calibri"/>
                <a:sym typeface="Calibri"/>
              </a:rPr>
            </a:br>
          </a:p>
        </p:txBody>
      </p:sp>
      <p:sp>
        <p:nvSpPr>
          <p:cNvPr id="474" name="Shape 474"/>
          <p:cNvSpPr txBox="1"/>
          <p:nvPr>
            <p:ph idx="1" type="body"/>
          </p:nvPr>
        </p:nvSpPr>
        <p:spPr>
          <a:xfrm>
            <a:off x="457200" y="1143000"/>
            <a:ext cx="8229600" cy="4983162"/>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100000"/>
              <a:buFont typeface="Calibri"/>
              <a:buChar char="•"/>
            </a:pPr>
            <a:r>
              <a:rPr b="0" baseline="0" i="0" lang="en-US" sz="2700" u="none" cap="none" strike="noStrike">
                <a:solidFill>
                  <a:schemeClr val="dk1"/>
                </a:solidFill>
                <a:latin typeface="Calibri"/>
                <a:ea typeface="Calibri"/>
                <a:cs typeface="Calibri"/>
                <a:sym typeface="Calibri"/>
              </a:rPr>
              <a:t>5.	</a:t>
            </a:r>
            <a:r>
              <a:rPr b="1" baseline="0" i="0" lang="en-US" sz="2700" u="none" cap="none" strike="noStrike">
                <a:solidFill>
                  <a:schemeClr val="dk1"/>
                </a:solidFill>
                <a:latin typeface="Calibri"/>
                <a:ea typeface="Calibri"/>
                <a:cs typeface="Calibri"/>
                <a:sym typeface="Calibri"/>
              </a:rPr>
              <a:t>Looking Back: </a:t>
            </a:r>
            <a:r>
              <a:rPr b="0" baseline="0" i="0" lang="en-US" sz="2700" u="none" cap="none" strike="noStrike">
                <a:solidFill>
                  <a:schemeClr val="dk1"/>
                </a:solidFill>
                <a:latin typeface="Calibri"/>
                <a:ea typeface="Calibri"/>
                <a:cs typeface="Calibri"/>
                <a:sym typeface="Calibri"/>
              </a:rPr>
              <a:t>Compared to the cross-</a:t>
            </a:r>
            <a:br>
              <a:rPr b="0" baseline="0" i="0" lang="en-US" sz="2700" u="none" cap="none" strike="noStrike">
                <a:solidFill>
                  <a:schemeClr val="dk1"/>
                </a:solidFill>
                <a:latin typeface="Calibri"/>
                <a:ea typeface="Calibri"/>
                <a:cs typeface="Calibri"/>
                <a:sym typeface="Calibri"/>
              </a:rPr>
            </a:br>
            <a:r>
              <a:rPr b="0" baseline="0" i="0" lang="en-US" sz="2700" u="none" cap="none" strike="noStrike">
                <a:solidFill>
                  <a:schemeClr val="dk1"/>
                </a:solidFill>
                <a:latin typeface="Calibri"/>
                <a:ea typeface="Calibri"/>
                <a:cs typeface="Calibri"/>
                <a:sym typeface="Calibri"/>
              </a:rPr>
              <a:t>cultural interactions of earlier times, what was</a:t>
            </a:r>
            <a:br>
              <a:rPr b="0" baseline="0" i="0" lang="en-US" sz="2700" u="none" cap="none" strike="noStrike">
                <a:solidFill>
                  <a:schemeClr val="dk1"/>
                </a:solidFill>
                <a:latin typeface="Calibri"/>
                <a:ea typeface="Calibri"/>
                <a:cs typeface="Calibri"/>
                <a:sym typeface="Calibri"/>
              </a:rPr>
            </a:br>
            <a:r>
              <a:rPr b="0" baseline="0" i="0" lang="en-US" sz="2700" u="none" cap="none" strike="noStrike">
                <a:solidFill>
                  <a:schemeClr val="dk1"/>
                </a:solidFill>
                <a:latin typeface="Calibri"/>
                <a:ea typeface="Calibri"/>
                <a:cs typeface="Calibri"/>
                <a:sym typeface="Calibri"/>
              </a:rPr>
              <a:t>different about those of the third-wave era?</a:t>
            </a:r>
          </a:p>
          <a:p>
            <a:pPr indent="0" lvl="0" marL="0" marR="0" rtl="0" algn="l">
              <a:lnSpc>
                <a:spcPct val="90000"/>
              </a:lnSpc>
              <a:spcBef>
                <a:spcPts val="0"/>
              </a:spcBef>
              <a:buClr>
                <a:schemeClr val="dk1"/>
              </a:buClr>
              <a:buSzPct val="100000"/>
              <a:buFont typeface="Calibri"/>
              <a:buChar char="•"/>
            </a:pPr>
            <a:r>
              <a:rPr b="0" baseline="0" i="0" lang="en-US" sz="2700" u="none" cap="none" strike="noStrike">
                <a:solidFill>
                  <a:schemeClr val="dk1"/>
                </a:solidFill>
                <a:latin typeface="Calibri"/>
                <a:ea typeface="Calibri"/>
                <a:cs typeface="Calibri"/>
                <a:sym typeface="Calibri"/>
              </a:rPr>
              <a:t>The scale of interaction was far greater than before.</a:t>
            </a:r>
          </a:p>
          <a:p>
            <a:pPr indent="0" lvl="0" marL="0" marR="0" rtl="0" algn="l">
              <a:lnSpc>
                <a:spcPct val="90000"/>
              </a:lnSpc>
              <a:spcBef>
                <a:spcPts val="0"/>
              </a:spcBef>
              <a:buClr>
                <a:schemeClr val="dk1"/>
              </a:buClr>
              <a:buSzPct val="100000"/>
              <a:buFont typeface="Calibri"/>
              <a:buChar char="•"/>
            </a:pPr>
            <a:r>
              <a:rPr b="0" baseline="0" i="0" lang="en-US" sz="2700" u="none" cap="none" strike="noStrike">
                <a:solidFill>
                  <a:schemeClr val="dk1"/>
                </a:solidFill>
                <a:latin typeface="Calibri"/>
                <a:ea typeface="Calibri"/>
                <a:cs typeface="Calibri"/>
                <a:sym typeface="Calibri"/>
              </a:rPr>
              <a:t>More regions became commercialized to a greater extent than in the past.</a:t>
            </a:r>
          </a:p>
          <a:p>
            <a:pPr indent="0" lvl="0" marL="0" marR="0" rtl="0" algn="l">
              <a:lnSpc>
                <a:spcPct val="90000"/>
              </a:lnSpc>
              <a:spcBef>
                <a:spcPts val="0"/>
              </a:spcBef>
              <a:buClr>
                <a:schemeClr val="dk1"/>
              </a:buClr>
              <a:buSzPct val="100000"/>
              <a:buFont typeface="Calibri"/>
              <a:buChar char="•"/>
            </a:pPr>
            <a:r>
              <a:rPr b="0" baseline="0" i="0" lang="en-US" sz="2700" u="none" cap="none" strike="noStrike">
                <a:solidFill>
                  <a:schemeClr val="dk1"/>
                </a:solidFill>
                <a:latin typeface="Calibri"/>
                <a:ea typeface="Calibri"/>
                <a:cs typeface="Calibri"/>
                <a:sym typeface="Calibri"/>
              </a:rPr>
              <a:t>The Sand Roads became a major route of exchange.</a:t>
            </a:r>
          </a:p>
          <a:p>
            <a:pPr indent="0" lvl="0" marL="0" marR="0" rtl="0" algn="l">
              <a:lnSpc>
                <a:spcPct val="90000"/>
              </a:lnSpc>
              <a:spcBef>
                <a:spcPts val="0"/>
              </a:spcBef>
              <a:buClr>
                <a:schemeClr val="dk1"/>
              </a:buClr>
              <a:buSzPct val="100000"/>
              <a:buFont typeface="Calibri"/>
              <a:buChar char="•"/>
            </a:pPr>
            <a:r>
              <a:rPr b="0" baseline="0" i="0" lang="en-US" sz="2700" u="none" cap="none" strike="noStrike">
                <a:solidFill>
                  <a:schemeClr val="dk1"/>
                </a:solidFill>
                <a:latin typeface="Calibri"/>
                <a:ea typeface="Calibri"/>
                <a:cs typeface="Calibri"/>
                <a:sym typeface="Calibri"/>
              </a:rPr>
              <a:t>Islam and Buddhism spread across cultural zones during this period.</a:t>
            </a:r>
          </a:p>
          <a:p>
            <a:pPr indent="0" lvl="0" marL="0" marR="0" rtl="0" algn="l">
              <a:lnSpc>
                <a:spcPct val="90000"/>
              </a:lnSpc>
              <a:spcBef>
                <a:spcPts val="0"/>
              </a:spcBef>
              <a:buClr>
                <a:schemeClr val="dk1"/>
              </a:buClr>
              <a:buSzPct val="100000"/>
              <a:buFont typeface="Calibri"/>
              <a:buChar char="•"/>
            </a:pPr>
            <a:r>
              <a:rPr b="0" baseline="0" i="0" lang="en-US" sz="2700" u="none" cap="none" strike="noStrike">
                <a:solidFill>
                  <a:schemeClr val="dk1"/>
                </a:solidFill>
                <a:latin typeface="Calibri"/>
                <a:ea typeface="Calibri"/>
                <a:cs typeface="Calibri"/>
                <a:sym typeface="Calibri"/>
              </a:rPr>
              <a:t>States emerged in regions where no states had existed in the past.</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8" name="Shape 478"/>
        <p:cNvGrpSpPr/>
        <p:nvPr/>
      </p:nvGrpSpPr>
      <p:grpSpPr>
        <a:xfrm>
          <a:off x="0" y="0"/>
          <a:ext cx="0" cy="0"/>
          <a:chOff x="0" y="0"/>
          <a:chExt cx="0" cy="0"/>
        </a:xfrm>
      </p:grpSpPr>
      <p:sp>
        <p:nvSpPr>
          <p:cNvPr id="479" name="Shape 47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Seeking the Main Point Question</a:t>
            </a:r>
            <a:br>
              <a:rPr b="0" baseline="0" i="0" lang="en-US" sz="4000" u="none" cap="none" strike="noStrike">
                <a:solidFill>
                  <a:schemeClr val="dk1"/>
                </a:solidFill>
                <a:latin typeface="Calibri"/>
                <a:ea typeface="Calibri"/>
                <a:cs typeface="Calibri"/>
                <a:sym typeface="Calibri"/>
              </a:rPr>
            </a:br>
          </a:p>
        </p:txBody>
      </p:sp>
      <p:sp>
        <p:nvSpPr>
          <p:cNvPr id="480" name="Shape 480"/>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Q. In what ways did long-distance commerce act as a motor of change in premodern world history?</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Commercial exchange frequently provided the incentives and resources for the creation of larger, more powerful states.</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It provided sustained contact through which cultural influences were also exchanged, as was the case with the spread of Buddhism and Islam.</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It facilitated the spread of epidemic diseases beyond local regions, with sometimes devastating effects.</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It resulted in the spread of plants and animals along with technological innovations.</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It altered consumption patterns.</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It encouraged specialization and diminished the economic self-sufficiency of local societies.</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Sometimes it was a means of social mobility, with traders often becoming a distinct social group.</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4" name="Shape 484"/>
        <p:cNvGrpSpPr/>
        <p:nvPr/>
      </p:nvGrpSpPr>
      <p:grpSpPr>
        <a:xfrm>
          <a:off x="0" y="0"/>
          <a:ext cx="0" cy="0"/>
          <a:chOff x="0" y="0"/>
          <a:chExt cx="0" cy="0"/>
        </a:xfrm>
      </p:grpSpPr>
      <p:sp>
        <p:nvSpPr>
          <p:cNvPr id="485" name="Shape 485"/>
          <p:cNvSpPr txBox="1"/>
          <p:nvPr>
            <p:ph type="title"/>
          </p:nvPr>
        </p:nvSpPr>
        <p:spPr>
          <a:xfrm>
            <a:off x="457200" y="457200"/>
            <a:ext cx="8229600" cy="7159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Margin Review Questions</a:t>
            </a:r>
            <a:br>
              <a:rPr b="0" baseline="0" i="0" lang="en-US" sz="4000" u="none" cap="none" strike="noStrike">
                <a:solidFill>
                  <a:schemeClr val="dk1"/>
                </a:solidFill>
                <a:latin typeface="Calibri"/>
                <a:ea typeface="Calibri"/>
                <a:cs typeface="Calibri"/>
                <a:sym typeface="Calibri"/>
              </a:rPr>
            </a:br>
          </a:p>
        </p:txBody>
      </p:sp>
      <p:sp>
        <p:nvSpPr>
          <p:cNvPr id="486" name="Shape 486"/>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Q. What lay behind the emergence of Silk Road commerce, and what kept it going for so many centuries?</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One important reason was the exchange of products of the forest and of the semi-arid northern grasslands of inner Eurasia, which were controlled by pastoral peoples, for the agricultural products and manufactured goods of the warmer, well-watered lands of outer Eurasia, including the Mediterranean, the Middle East, India, and China.</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Also important were the construction of second-wave civilizations and their imperial states during the last five centuries B.C.E.; second-wave civilizations invaded the territory of pastoral peoples, securing sections of the Silk Roads and providing security for merchants and travelers.</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The Silk Road had the continued support of later states, including the Byzantine, Abbasid, and Mongol empires, which also benefited from the trade.</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There was a continuing demand for hard-to-find luxury goods among elites across Eurasia.</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0" name="Shape 490"/>
        <p:cNvGrpSpPr/>
        <p:nvPr/>
      </p:nvGrpSpPr>
      <p:grpSpPr>
        <a:xfrm>
          <a:off x="0" y="0"/>
          <a:ext cx="0" cy="0"/>
          <a:chOff x="0" y="0"/>
          <a:chExt cx="0" cy="0"/>
        </a:xfrm>
      </p:grpSpPr>
      <p:sp>
        <p:nvSpPr>
          <p:cNvPr id="491" name="Shape 491"/>
          <p:cNvSpPr txBox="1"/>
          <p:nvPr>
            <p:ph type="title"/>
          </p:nvPr>
        </p:nvSpPr>
        <p:spPr>
          <a:xfrm>
            <a:off x="457200" y="457200"/>
            <a:ext cx="8229600" cy="7159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Margin Review Questions</a:t>
            </a:r>
            <a:br>
              <a:rPr b="0" baseline="0" i="0" lang="en-US" sz="4000" u="none" cap="none" strike="noStrike">
                <a:solidFill>
                  <a:schemeClr val="dk1"/>
                </a:solidFill>
                <a:latin typeface="Calibri"/>
                <a:ea typeface="Calibri"/>
                <a:cs typeface="Calibri"/>
                <a:sym typeface="Calibri"/>
              </a:rPr>
            </a:br>
          </a:p>
        </p:txBody>
      </p:sp>
      <p:sp>
        <p:nvSpPr>
          <p:cNvPr id="492" name="Shape 492"/>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100000"/>
              <a:buFont typeface="Calibri"/>
              <a:buChar char="•"/>
            </a:pPr>
            <a:r>
              <a:rPr b="0" baseline="0" i="0" lang="en-US" sz="3200" u="none" cap="none" strike="noStrike">
                <a:solidFill>
                  <a:schemeClr val="dk1"/>
                </a:solidFill>
                <a:latin typeface="Calibri"/>
                <a:ea typeface="Calibri"/>
                <a:cs typeface="Calibri"/>
                <a:sym typeface="Calibri"/>
              </a:rPr>
              <a:t>Q. What made silk such a highly desired commodity across Eurasia?</a:t>
            </a:r>
          </a:p>
          <a:p>
            <a:pPr indent="0" lvl="0" marL="0" marR="0" rtl="0" algn="l">
              <a:lnSpc>
                <a:spcPct val="90000"/>
              </a:lnSpc>
              <a:spcBef>
                <a:spcPts val="0"/>
              </a:spcBef>
              <a:buClr>
                <a:schemeClr val="dk1"/>
              </a:buClr>
              <a:buSzPct val="100000"/>
              <a:buFont typeface="Calibri"/>
              <a:buChar char="•"/>
            </a:pPr>
            <a:r>
              <a:rPr b="0" baseline="0" i="0" lang="en-US" sz="3200" u="none" cap="none" strike="noStrike">
                <a:solidFill>
                  <a:schemeClr val="dk1"/>
                </a:solidFill>
                <a:latin typeface="Calibri"/>
                <a:ea typeface="Calibri"/>
                <a:cs typeface="Calibri"/>
                <a:sym typeface="Calibri"/>
              </a:rPr>
              <a:t>Silk was used as currency and as a means of accumulating wealth in Central Asia.</a:t>
            </a:r>
          </a:p>
          <a:p>
            <a:pPr indent="0" lvl="0" marL="0" marR="0" rtl="0" algn="l">
              <a:lnSpc>
                <a:spcPct val="90000"/>
              </a:lnSpc>
              <a:spcBef>
                <a:spcPts val="0"/>
              </a:spcBef>
              <a:buClr>
                <a:schemeClr val="dk1"/>
              </a:buClr>
              <a:buSzPct val="100000"/>
              <a:buFont typeface="Calibri"/>
              <a:buChar char="•"/>
            </a:pPr>
            <a:r>
              <a:rPr b="0" baseline="0" i="0" lang="en-US" sz="3200" u="none" cap="none" strike="noStrike">
                <a:solidFill>
                  <a:schemeClr val="dk1"/>
                </a:solidFill>
                <a:latin typeface="Calibri"/>
                <a:ea typeface="Calibri"/>
                <a:cs typeface="Calibri"/>
                <a:sym typeface="Calibri"/>
              </a:rPr>
              <a:t>It became a symbol of high status in China and the Byzantine Empire.</a:t>
            </a:r>
          </a:p>
          <a:p>
            <a:pPr indent="0" lvl="0" marL="0" marR="0" rtl="0" algn="l">
              <a:lnSpc>
                <a:spcPct val="90000"/>
              </a:lnSpc>
              <a:spcBef>
                <a:spcPts val="0"/>
              </a:spcBef>
              <a:buClr>
                <a:schemeClr val="dk1"/>
              </a:buClr>
              <a:buSzPct val="100000"/>
              <a:buFont typeface="Calibri"/>
              <a:buChar char="•"/>
            </a:pPr>
            <a:r>
              <a:rPr b="0" baseline="0" i="0" lang="en-US" sz="3200" u="none" cap="none" strike="noStrike">
                <a:solidFill>
                  <a:schemeClr val="dk1"/>
                </a:solidFill>
                <a:latin typeface="Calibri"/>
                <a:ea typeface="Calibri"/>
                <a:cs typeface="Calibri"/>
                <a:sym typeface="Calibri"/>
              </a:rPr>
              <a:t>It became associated with the sacred in the expanding world religions of Buddhism and Christianity.</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6" name="Shape 496"/>
        <p:cNvGrpSpPr/>
        <p:nvPr/>
      </p:nvGrpSpPr>
      <p:grpSpPr>
        <a:xfrm>
          <a:off x="0" y="0"/>
          <a:ext cx="0" cy="0"/>
          <a:chOff x="0" y="0"/>
          <a:chExt cx="0" cy="0"/>
        </a:xfrm>
      </p:grpSpPr>
      <p:sp>
        <p:nvSpPr>
          <p:cNvPr id="497" name="Shape 497"/>
          <p:cNvSpPr txBox="1"/>
          <p:nvPr>
            <p:ph type="title"/>
          </p:nvPr>
        </p:nvSpPr>
        <p:spPr>
          <a:xfrm>
            <a:off x="457200" y="457200"/>
            <a:ext cx="8229600" cy="7159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Margin Review Questions</a:t>
            </a:r>
            <a:br>
              <a:rPr b="0" baseline="0" i="0" lang="en-US" sz="4000" u="none" cap="none" strike="noStrike">
                <a:solidFill>
                  <a:schemeClr val="dk1"/>
                </a:solidFill>
                <a:latin typeface="Calibri"/>
                <a:ea typeface="Calibri"/>
                <a:cs typeface="Calibri"/>
                <a:sym typeface="Calibri"/>
              </a:rPr>
            </a:br>
          </a:p>
        </p:txBody>
      </p:sp>
      <p:sp>
        <p:nvSpPr>
          <p:cNvPr id="498" name="Shape 498"/>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100000"/>
              <a:buFont typeface="Calibri"/>
              <a:buChar char="•"/>
            </a:pPr>
            <a:r>
              <a:rPr b="0" baseline="0" i="0" lang="en-US" sz="2500" u="none" cap="none" strike="noStrike">
                <a:solidFill>
                  <a:schemeClr val="dk1"/>
                </a:solidFill>
                <a:latin typeface="Calibri"/>
                <a:ea typeface="Calibri"/>
                <a:cs typeface="Calibri"/>
                <a:sym typeface="Calibri"/>
              </a:rPr>
              <a:t>Q. What were the major economic, social, and cultural consequences of Silk Road commerce?</a:t>
            </a:r>
          </a:p>
          <a:p>
            <a:pPr indent="0" lvl="0" marL="0" marR="0" rtl="0" algn="l">
              <a:lnSpc>
                <a:spcPct val="80000"/>
              </a:lnSpc>
              <a:spcBef>
                <a:spcPts val="0"/>
              </a:spcBef>
              <a:buClr>
                <a:schemeClr val="dk1"/>
              </a:buClr>
              <a:buSzPct val="100000"/>
              <a:buFont typeface="Calibri"/>
              <a:buChar char="•"/>
            </a:pPr>
            <a:r>
              <a:rPr b="0" baseline="0" i="0" lang="en-US" sz="2500" u="none" cap="none" strike="noStrike">
                <a:solidFill>
                  <a:schemeClr val="dk1"/>
                </a:solidFill>
                <a:latin typeface="Calibri"/>
                <a:ea typeface="Calibri"/>
                <a:cs typeface="Calibri"/>
                <a:sym typeface="Calibri"/>
              </a:rPr>
              <a:t>•	In some regions, long-distance trade</a:t>
            </a:r>
            <a:br>
              <a:rPr b="0" baseline="0" i="0" lang="en-US" sz="2500" u="none" cap="none" strike="noStrike">
                <a:solidFill>
                  <a:schemeClr val="dk1"/>
                </a:solidFill>
                <a:latin typeface="Calibri"/>
                <a:ea typeface="Calibri"/>
                <a:cs typeface="Calibri"/>
                <a:sym typeface="Calibri"/>
              </a:rPr>
            </a:br>
            <a:r>
              <a:rPr b="0" baseline="0" i="0" lang="en-US" sz="2500" u="none" cap="none" strike="noStrike">
                <a:solidFill>
                  <a:schemeClr val="dk1"/>
                </a:solidFill>
                <a:latin typeface="Calibri"/>
                <a:ea typeface="Calibri"/>
                <a:cs typeface="Calibri"/>
                <a:sym typeface="Calibri"/>
              </a:rPr>
              <a:t>profoundly affected the lives of peasant farmers. For</a:t>
            </a:r>
            <a:br>
              <a:rPr b="0" baseline="0" i="0" lang="en-US" sz="2500" u="none" cap="none" strike="noStrike">
                <a:solidFill>
                  <a:schemeClr val="dk1"/>
                </a:solidFill>
                <a:latin typeface="Calibri"/>
                <a:ea typeface="Calibri"/>
                <a:cs typeface="Calibri"/>
                <a:sym typeface="Calibri"/>
              </a:rPr>
            </a:br>
            <a:r>
              <a:rPr b="0" baseline="0" i="0" lang="en-US" sz="2500" u="none" cap="none" strike="noStrike">
                <a:solidFill>
                  <a:schemeClr val="dk1"/>
                </a:solidFill>
                <a:latin typeface="Calibri"/>
                <a:ea typeface="Calibri"/>
                <a:cs typeface="Calibri"/>
                <a:sym typeface="Calibri"/>
              </a:rPr>
              <a:t>instance, peasants in the Yangzi River delta of</a:t>
            </a:r>
            <a:br>
              <a:rPr b="0" baseline="0" i="0" lang="en-US" sz="2500" u="none" cap="none" strike="noStrike">
                <a:solidFill>
                  <a:schemeClr val="dk1"/>
                </a:solidFill>
                <a:latin typeface="Calibri"/>
                <a:ea typeface="Calibri"/>
                <a:cs typeface="Calibri"/>
                <a:sym typeface="Calibri"/>
              </a:rPr>
            </a:br>
            <a:r>
              <a:rPr b="0" baseline="0" i="0" lang="en-US" sz="2500" u="none" cap="none" strike="noStrike">
                <a:solidFill>
                  <a:schemeClr val="dk1"/>
                </a:solidFill>
                <a:latin typeface="Calibri"/>
                <a:ea typeface="Calibri"/>
                <a:cs typeface="Calibri"/>
                <a:sym typeface="Calibri"/>
              </a:rPr>
              <a:t>southern China sometimes gave up the cultivation of</a:t>
            </a:r>
            <a:br>
              <a:rPr b="0" baseline="0" i="0" lang="en-US" sz="2500" u="none" cap="none" strike="noStrike">
                <a:solidFill>
                  <a:schemeClr val="dk1"/>
                </a:solidFill>
                <a:latin typeface="Calibri"/>
                <a:ea typeface="Calibri"/>
                <a:cs typeface="Calibri"/>
                <a:sym typeface="Calibri"/>
              </a:rPr>
            </a:br>
            <a:r>
              <a:rPr b="0" baseline="0" i="0" lang="en-US" sz="2500" u="none" cap="none" strike="noStrike">
                <a:solidFill>
                  <a:schemeClr val="dk1"/>
                </a:solidFill>
                <a:latin typeface="Calibri"/>
                <a:ea typeface="Calibri"/>
                <a:cs typeface="Calibri"/>
                <a:sym typeface="Calibri"/>
              </a:rPr>
              <a:t>food crops, choosing to focus instead on producing</a:t>
            </a:r>
            <a:br>
              <a:rPr b="0" baseline="0" i="0" lang="en-US" sz="2500" u="none" cap="none" strike="noStrike">
                <a:solidFill>
                  <a:schemeClr val="dk1"/>
                </a:solidFill>
                <a:latin typeface="Calibri"/>
                <a:ea typeface="Calibri"/>
                <a:cs typeface="Calibri"/>
                <a:sym typeface="Calibri"/>
              </a:rPr>
            </a:br>
            <a:r>
              <a:rPr b="0" baseline="0" i="0" lang="en-US" sz="2500" u="none" cap="none" strike="noStrike">
                <a:solidFill>
                  <a:schemeClr val="dk1"/>
                </a:solidFill>
                <a:latin typeface="Calibri"/>
                <a:ea typeface="Calibri"/>
                <a:cs typeface="Calibri"/>
                <a:sym typeface="Calibri"/>
              </a:rPr>
              <a:t>silk, paper, porcelain, lacquer-ware, or iron tools,</a:t>
            </a:r>
            <a:br>
              <a:rPr b="0" baseline="0" i="0" lang="en-US" sz="2500" u="none" cap="none" strike="noStrike">
                <a:solidFill>
                  <a:schemeClr val="dk1"/>
                </a:solidFill>
                <a:latin typeface="Calibri"/>
                <a:ea typeface="Calibri"/>
                <a:cs typeface="Calibri"/>
                <a:sym typeface="Calibri"/>
              </a:rPr>
            </a:br>
            <a:r>
              <a:rPr b="0" baseline="0" i="0" lang="en-US" sz="2500" u="none" cap="none" strike="noStrike">
                <a:solidFill>
                  <a:schemeClr val="dk1"/>
                </a:solidFill>
                <a:latin typeface="Calibri"/>
                <a:ea typeface="Calibri"/>
                <a:cs typeface="Calibri"/>
                <a:sym typeface="Calibri"/>
              </a:rPr>
              <a:t>much of which was destined for the markets of the</a:t>
            </a:r>
            <a:br>
              <a:rPr b="0" baseline="0" i="0" lang="en-US" sz="2500" u="none" cap="none" strike="noStrike">
                <a:solidFill>
                  <a:schemeClr val="dk1"/>
                </a:solidFill>
                <a:latin typeface="Calibri"/>
                <a:ea typeface="Calibri"/>
                <a:cs typeface="Calibri"/>
                <a:sym typeface="Calibri"/>
              </a:rPr>
            </a:br>
            <a:r>
              <a:rPr b="0" baseline="0" i="0" lang="en-US" sz="2500" u="none" cap="none" strike="noStrike">
                <a:solidFill>
                  <a:schemeClr val="dk1"/>
                </a:solidFill>
                <a:latin typeface="Calibri"/>
                <a:ea typeface="Calibri"/>
                <a:cs typeface="Calibri"/>
                <a:sym typeface="Calibri"/>
              </a:rPr>
              <a:t>Silk Roads.</a:t>
            </a:r>
          </a:p>
          <a:p>
            <a:pPr indent="0" lvl="0" marL="0" marR="0" rtl="0" algn="l">
              <a:lnSpc>
                <a:spcPct val="80000"/>
              </a:lnSpc>
              <a:spcBef>
                <a:spcPts val="0"/>
              </a:spcBef>
              <a:buClr>
                <a:schemeClr val="dk1"/>
              </a:buClr>
              <a:buSzPct val="100000"/>
              <a:buFont typeface="Calibri"/>
              <a:buChar char="•"/>
            </a:pPr>
            <a:r>
              <a:rPr b="0" baseline="0" i="0" lang="en-US" sz="2500" u="none" cap="none" strike="noStrike">
                <a:solidFill>
                  <a:schemeClr val="dk1"/>
                </a:solidFill>
                <a:latin typeface="Calibri"/>
                <a:ea typeface="Calibri"/>
                <a:cs typeface="Calibri"/>
                <a:sym typeface="Calibri"/>
              </a:rPr>
              <a:t>•	Favorably placed individuals could benefit</a:t>
            </a:r>
            <a:br>
              <a:rPr b="0" baseline="0" i="0" lang="en-US" sz="2500" u="none" cap="none" strike="noStrike">
                <a:solidFill>
                  <a:schemeClr val="dk1"/>
                </a:solidFill>
                <a:latin typeface="Calibri"/>
                <a:ea typeface="Calibri"/>
                <a:cs typeface="Calibri"/>
                <a:sym typeface="Calibri"/>
              </a:rPr>
            </a:br>
            <a:r>
              <a:rPr b="0" baseline="0" i="0" lang="en-US" sz="2500" u="none" cap="none" strike="noStrike">
                <a:solidFill>
                  <a:schemeClr val="dk1"/>
                </a:solidFill>
                <a:latin typeface="Calibri"/>
                <a:ea typeface="Calibri"/>
                <a:cs typeface="Calibri"/>
                <a:sym typeface="Calibri"/>
              </a:rPr>
              <a:t>enormously from long-distance trade; some</a:t>
            </a:r>
            <a:br>
              <a:rPr b="0" baseline="0" i="0" lang="en-US" sz="2500" u="none" cap="none" strike="noStrike">
                <a:solidFill>
                  <a:schemeClr val="dk1"/>
                </a:solidFill>
                <a:latin typeface="Calibri"/>
                <a:ea typeface="Calibri"/>
                <a:cs typeface="Calibri"/>
                <a:sym typeface="Calibri"/>
              </a:rPr>
            </a:br>
            <a:r>
              <a:rPr b="0" baseline="0" i="0" lang="en-US" sz="2500" u="none" cap="none" strike="noStrike">
                <a:solidFill>
                  <a:schemeClr val="dk1"/>
                </a:solidFill>
                <a:latin typeface="Calibri"/>
                <a:ea typeface="Calibri"/>
                <a:cs typeface="Calibri"/>
                <a:sym typeface="Calibri"/>
              </a:rPr>
              <a:t>merchants accumulated considerable fortunes.</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2" name="Shape 502"/>
        <p:cNvGrpSpPr/>
        <p:nvPr/>
      </p:nvGrpSpPr>
      <p:grpSpPr>
        <a:xfrm>
          <a:off x="0" y="0"/>
          <a:ext cx="0" cy="0"/>
          <a:chOff x="0" y="0"/>
          <a:chExt cx="0" cy="0"/>
        </a:xfrm>
      </p:grpSpPr>
      <p:sp>
        <p:nvSpPr>
          <p:cNvPr id="503" name="Shape 503"/>
          <p:cNvSpPr txBox="1"/>
          <p:nvPr>
            <p:ph type="title"/>
          </p:nvPr>
        </p:nvSpPr>
        <p:spPr>
          <a:xfrm>
            <a:off x="457200" y="457200"/>
            <a:ext cx="8229600" cy="7159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Margin Review Questions</a:t>
            </a:r>
            <a:br>
              <a:rPr b="0" baseline="0" i="0" lang="en-US" sz="4000" u="none" cap="none" strike="noStrike">
                <a:solidFill>
                  <a:schemeClr val="dk1"/>
                </a:solidFill>
                <a:latin typeface="Calibri"/>
                <a:ea typeface="Calibri"/>
                <a:cs typeface="Calibri"/>
                <a:sym typeface="Calibri"/>
              </a:rPr>
            </a:br>
          </a:p>
        </p:txBody>
      </p:sp>
      <p:sp>
        <p:nvSpPr>
          <p:cNvPr id="504" name="Shape 504"/>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Q. What accounted for the spread of Buddhism along the Silk Roads?</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Buddhism appealed to Indian merchants, who preferred its universal message to that of a Brahmin-dominated Hinduism that privileged the higher castes.</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Many inhabitants of the sophisticated and prosperous oasis cities of Central Asia that engaged in long-distance trade found in Buddhism a link to the larger, wealthy, and prestigious civilization of India. This resulted in many voluntary conversions.</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Well-to-do Buddhist merchants built monasteries and supported monks to earn religious merit. These monasteries in turn provided convenient and culturally familiar places of rest and resupply for merchants making the trek across Central Asia.</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Buddhism progressed only slowly among pastoral peoples of Central Asia. It had its greatest success when pastoralists engaged in long-distance trade or came to rule settled peoples.</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In China, Buddhism remained for many centuries a religion of foreign merchants or foreign rulers. Only slowly did it become popular among the Chinese themselves.</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As it spread, Buddhism changed, and some of these changes may have made it more appealing to local populations. In particular, the Mahayana form of Buddhism flourished, its emphasis on compassion and the possibility of earning merit making it more appealing than the more austere psychological teachings of the original Buddha.</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As it spread, Buddhism picked up elements of other cultures, including Greek influences, and the gods of many peoples along the Silk Roads were incorporated into Buddhist practice as bodhisattvas.</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8" name="Shape 508"/>
        <p:cNvGrpSpPr/>
        <p:nvPr/>
      </p:nvGrpSpPr>
      <p:grpSpPr>
        <a:xfrm>
          <a:off x="0" y="0"/>
          <a:ext cx="0" cy="0"/>
          <a:chOff x="0" y="0"/>
          <a:chExt cx="0" cy="0"/>
        </a:xfrm>
      </p:grpSpPr>
      <p:sp>
        <p:nvSpPr>
          <p:cNvPr id="509" name="Shape 509"/>
          <p:cNvSpPr txBox="1"/>
          <p:nvPr>
            <p:ph type="title"/>
          </p:nvPr>
        </p:nvSpPr>
        <p:spPr>
          <a:xfrm>
            <a:off x="457200" y="457200"/>
            <a:ext cx="8229600" cy="7159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Margin Review Questions</a:t>
            </a:r>
            <a:br>
              <a:rPr b="0" baseline="0" i="0" lang="en-US" sz="4000" u="none" cap="none" strike="noStrike">
                <a:solidFill>
                  <a:schemeClr val="dk1"/>
                </a:solidFill>
                <a:latin typeface="Calibri"/>
                <a:ea typeface="Calibri"/>
                <a:cs typeface="Calibri"/>
                <a:sym typeface="Calibri"/>
              </a:rPr>
            </a:br>
          </a:p>
        </p:txBody>
      </p:sp>
      <p:sp>
        <p:nvSpPr>
          <p:cNvPr id="510" name="Shape 510"/>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100000"/>
              <a:buFont typeface="Calibri"/>
              <a:buChar char="•"/>
            </a:pPr>
            <a:r>
              <a:rPr b="0" baseline="0" i="0" lang="en-US" sz="1800" u="none" cap="none" strike="noStrike">
                <a:solidFill>
                  <a:schemeClr val="dk1"/>
                </a:solidFill>
                <a:latin typeface="Calibri"/>
                <a:ea typeface="Calibri"/>
                <a:cs typeface="Calibri"/>
                <a:sym typeface="Calibri"/>
              </a:rPr>
              <a:t>Q. What was the impact of disease along the Silk Roads?</a:t>
            </a:r>
          </a:p>
          <a:p>
            <a:pPr indent="0" lvl="0" marL="0" marR="0" rtl="0" algn="l">
              <a:lnSpc>
                <a:spcPct val="80000"/>
              </a:lnSpc>
              <a:spcBef>
                <a:spcPts val="0"/>
              </a:spcBef>
              <a:buClr>
                <a:schemeClr val="dk1"/>
              </a:buClr>
              <a:buSzPct val="100000"/>
              <a:buFont typeface="Calibri"/>
              <a:buChar char="•"/>
            </a:pPr>
            <a:r>
              <a:rPr b="0" baseline="0" i="0" lang="en-US" sz="1800" u="none" cap="none" strike="noStrike">
                <a:solidFill>
                  <a:schemeClr val="dk1"/>
                </a:solidFill>
                <a:latin typeface="Calibri"/>
                <a:ea typeface="Calibri"/>
                <a:cs typeface="Calibri"/>
                <a:sym typeface="Calibri"/>
              </a:rPr>
              <a:t>Contact led to peoples being exposed to unfamiliar diseases to which they had little immunity or effective methods of coping.</a:t>
            </a:r>
          </a:p>
          <a:p>
            <a:pPr indent="0" lvl="0" marL="0" marR="0" rtl="0" algn="l">
              <a:lnSpc>
                <a:spcPct val="80000"/>
              </a:lnSpc>
              <a:spcBef>
                <a:spcPts val="0"/>
              </a:spcBef>
              <a:buClr>
                <a:schemeClr val="dk1"/>
              </a:buClr>
              <a:buSzPct val="100000"/>
              <a:buFont typeface="Calibri"/>
              <a:buChar char="•"/>
            </a:pPr>
            <a:r>
              <a:rPr b="0" baseline="0" i="0" lang="en-US" sz="1800" u="none" cap="none" strike="noStrike">
                <a:solidFill>
                  <a:schemeClr val="dk1"/>
                </a:solidFill>
                <a:latin typeface="Calibri"/>
                <a:ea typeface="Calibri"/>
                <a:cs typeface="Calibri"/>
                <a:sym typeface="Calibri"/>
              </a:rPr>
              <a:t>The spread of some particularly virulent epidemic diseases could lead to deaths on a large scale.</a:t>
            </a:r>
          </a:p>
          <a:p>
            <a:pPr indent="0" lvl="0" marL="0" marR="0" rtl="0" algn="l">
              <a:lnSpc>
                <a:spcPct val="80000"/>
              </a:lnSpc>
              <a:spcBef>
                <a:spcPts val="0"/>
              </a:spcBef>
              <a:buClr>
                <a:schemeClr val="dk1"/>
              </a:buClr>
              <a:buSzPct val="100000"/>
              <a:buFont typeface="Calibri"/>
              <a:buChar char="•"/>
            </a:pPr>
            <a:r>
              <a:rPr b="0" baseline="0" i="0" lang="en-US" sz="1800" u="none" cap="none" strike="noStrike">
                <a:solidFill>
                  <a:schemeClr val="dk1"/>
                </a:solidFill>
                <a:latin typeface="Calibri"/>
                <a:ea typeface="Calibri"/>
                <a:cs typeface="Calibri"/>
                <a:sym typeface="Calibri"/>
              </a:rPr>
              <a:t>The worst example of this occurred in the fourteenth century, when the Black Death, identified variously with bubonic plague, anthrax, or a package of epidemic diseases, swept away nearly one-third of the population in Europe, China, and the Middle East.</a:t>
            </a:r>
          </a:p>
          <a:p>
            <a:pPr indent="0" lvl="0" marL="0" marR="0" rtl="0" algn="l">
              <a:lnSpc>
                <a:spcPct val="80000"/>
              </a:lnSpc>
              <a:spcBef>
                <a:spcPts val="0"/>
              </a:spcBef>
              <a:buClr>
                <a:schemeClr val="dk1"/>
              </a:buClr>
              <a:buSzPct val="100000"/>
              <a:buFont typeface="Calibri"/>
              <a:buChar char="•"/>
            </a:pPr>
            <a:r>
              <a:rPr b="0" baseline="0" i="0" lang="en-US" sz="1800" u="none" cap="none" strike="noStrike">
                <a:solidFill>
                  <a:schemeClr val="dk1"/>
                </a:solidFill>
                <a:latin typeface="Calibri"/>
                <a:ea typeface="Calibri"/>
                <a:cs typeface="Calibri"/>
                <a:sym typeface="Calibri"/>
              </a:rPr>
              <a:t>•	In the long run, the exchange of diseases gave</a:t>
            </a:r>
            <a:br>
              <a:rPr b="0" baseline="0" i="0" lang="en-US" sz="1800" u="none" cap="none" strike="noStrike">
                <a:solidFill>
                  <a:schemeClr val="dk1"/>
                </a:solidFill>
                <a:latin typeface="Calibri"/>
                <a:ea typeface="Calibri"/>
                <a:cs typeface="Calibri"/>
                <a:sym typeface="Calibri"/>
              </a:rPr>
            </a:br>
            <a:r>
              <a:rPr b="0" baseline="0" i="0" lang="en-US" sz="1800" u="none" cap="none" strike="noStrike">
                <a:solidFill>
                  <a:schemeClr val="dk1"/>
                </a:solidFill>
                <a:latin typeface="Calibri"/>
                <a:ea typeface="Calibri"/>
                <a:cs typeface="Calibri"/>
                <a:sym typeface="Calibri"/>
              </a:rPr>
              <a:t>Europeans a certain advantage when, after 1500, they</a:t>
            </a:r>
            <a:br>
              <a:rPr b="0" baseline="0" i="0" lang="en-US" sz="1800" u="none" cap="none" strike="noStrike">
                <a:solidFill>
                  <a:schemeClr val="dk1"/>
                </a:solidFill>
                <a:latin typeface="Calibri"/>
                <a:ea typeface="Calibri"/>
                <a:cs typeface="Calibri"/>
                <a:sym typeface="Calibri"/>
              </a:rPr>
            </a:br>
            <a:r>
              <a:rPr b="0" baseline="0" i="0" lang="en-US" sz="1800" u="none" cap="none" strike="noStrike">
                <a:solidFill>
                  <a:schemeClr val="dk1"/>
                </a:solidFill>
                <a:latin typeface="Calibri"/>
                <a:ea typeface="Calibri"/>
                <a:cs typeface="Calibri"/>
                <a:sym typeface="Calibri"/>
              </a:rPr>
              <a:t>confronted the peoples of the Western Hemisphere,</a:t>
            </a:r>
            <a:br>
              <a:rPr b="0" baseline="0" i="0" lang="en-US" sz="1800" u="none" cap="none" strike="noStrike">
                <a:solidFill>
                  <a:schemeClr val="dk1"/>
                </a:solidFill>
                <a:latin typeface="Calibri"/>
                <a:ea typeface="Calibri"/>
                <a:cs typeface="Calibri"/>
                <a:sym typeface="Calibri"/>
              </a:rPr>
            </a:br>
            <a:r>
              <a:rPr b="0" baseline="0" i="0" lang="en-US" sz="1800" u="none" cap="none" strike="noStrike">
                <a:solidFill>
                  <a:schemeClr val="dk1"/>
                </a:solidFill>
                <a:latin typeface="Calibri"/>
                <a:ea typeface="Calibri"/>
                <a:cs typeface="Calibri"/>
                <a:sym typeface="Calibri"/>
              </a:rPr>
              <a:t>who had little natural protection from the diseases of</a:t>
            </a:r>
            <a:br>
              <a:rPr b="0" baseline="0" i="0" lang="en-US" sz="1800" u="none" cap="none" strike="noStrike">
                <a:solidFill>
                  <a:schemeClr val="dk1"/>
                </a:solidFill>
                <a:latin typeface="Calibri"/>
                <a:ea typeface="Calibri"/>
                <a:cs typeface="Calibri"/>
                <a:sym typeface="Calibri"/>
              </a:rPr>
            </a:br>
            <a:r>
              <a:rPr b="0" baseline="0" i="0" lang="en-US" sz="1800" u="none" cap="none" strike="noStrike">
                <a:solidFill>
                  <a:schemeClr val="dk1"/>
                </a:solidFill>
                <a:latin typeface="Calibri"/>
                <a:ea typeface="Calibri"/>
                <a:cs typeface="Calibri"/>
                <a:sym typeface="Calibri"/>
              </a:rPr>
              <a:t>the Eastern Hemisphere.</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lnSpc>
                <a:spcPct val="80000"/>
              </a:lnSpc>
              <a:spcBef>
                <a:spcPts val="0"/>
              </a:spcBef>
              <a:buClr>
                <a:schemeClr val="dk1"/>
              </a:buClr>
              <a:buSzPct val="100000"/>
              <a:buFont typeface="Calibri"/>
              <a:buChar char="•"/>
            </a:pPr>
            <a:br>
              <a:rPr b="0" baseline="0" i="0" lang="en-US" sz="1800" u="none" cap="none" strike="noStrike">
                <a:solidFill>
                  <a:schemeClr val="dk1"/>
                </a:solidFill>
                <a:latin typeface="Calibri"/>
                <a:ea typeface="Calibri"/>
                <a:cs typeface="Calibri"/>
                <a:sym typeface="Calibri"/>
              </a:rPr>
            </a:b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4" name="Shape 514"/>
        <p:cNvGrpSpPr/>
        <p:nvPr/>
      </p:nvGrpSpPr>
      <p:grpSpPr>
        <a:xfrm>
          <a:off x="0" y="0"/>
          <a:ext cx="0" cy="0"/>
          <a:chOff x="0" y="0"/>
          <a:chExt cx="0" cy="0"/>
        </a:xfrm>
      </p:grpSpPr>
      <p:sp>
        <p:nvSpPr>
          <p:cNvPr id="515" name="Shape 515"/>
          <p:cNvSpPr txBox="1"/>
          <p:nvPr>
            <p:ph type="title"/>
          </p:nvPr>
        </p:nvSpPr>
        <p:spPr>
          <a:xfrm>
            <a:off x="457200" y="457200"/>
            <a:ext cx="8229600" cy="7159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Margin Review Questions</a:t>
            </a:r>
            <a:br>
              <a:rPr b="0" baseline="0" i="0" lang="en-US" sz="4000" u="none" cap="none" strike="noStrike">
                <a:solidFill>
                  <a:schemeClr val="dk1"/>
                </a:solidFill>
                <a:latin typeface="Calibri"/>
                <a:ea typeface="Calibri"/>
                <a:cs typeface="Calibri"/>
                <a:sym typeface="Calibri"/>
              </a:rPr>
            </a:br>
          </a:p>
        </p:txBody>
      </p:sp>
      <p:sp>
        <p:nvSpPr>
          <p:cNvPr id="516" name="Shape 516"/>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Q. What lay behind the flourishing of Indian Ocean commerce in the postclassical millennium?</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One important factor was the economic and political revival of China, especially during the Tang and Song dynasties (618-1279).</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China both supplied products for and consumed the products of the Indian Ocean trading network.</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China also provided technological innovations, including larger ships and the magnetic compass, which facilitated trade.</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Another important factor was the sudden rise of Islam in the seventh century c.E. and its subsequent spread across much of the Afro-Eurasian world.</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Islam was friendly to commercial life. The creation of an Arab Empire, stretching from the Atlantic Ocean through the Mediterranean basin and all the way to India, brought together in a single political system an immense range of economies and cultural traditions and provided a vast arena for trade.</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Middle Eastern gold and silver purchased pepper, textiles, and gemstones in India.</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Merchants from the Arab Empire established communities from East Africa to the China coast.</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Opportunities for trade led to the production of sugar and dates in Mesopotamia and stimulated a slave trade from East Africa to provide labor for the growing and refining of these products.</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Widespread conversion to Islam among traders in the Indian Ocean underpinned an international maritime culture and also helped to facilitate commercial transactions.</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0" name="Shape 520"/>
        <p:cNvGrpSpPr/>
        <p:nvPr/>
      </p:nvGrpSpPr>
      <p:grpSpPr>
        <a:xfrm>
          <a:off x="0" y="0"/>
          <a:ext cx="0" cy="0"/>
          <a:chOff x="0" y="0"/>
          <a:chExt cx="0" cy="0"/>
        </a:xfrm>
      </p:grpSpPr>
      <p:sp>
        <p:nvSpPr>
          <p:cNvPr id="521" name="Shape 521"/>
          <p:cNvSpPr txBox="1"/>
          <p:nvPr>
            <p:ph type="title"/>
          </p:nvPr>
        </p:nvSpPr>
        <p:spPr>
          <a:xfrm>
            <a:off x="457200" y="457200"/>
            <a:ext cx="8229600" cy="7159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Margin Review Questions</a:t>
            </a:r>
            <a:br>
              <a:rPr b="0" baseline="0" i="0" lang="en-US" sz="4000" u="none" cap="none" strike="noStrike">
                <a:solidFill>
                  <a:schemeClr val="dk1"/>
                </a:solidFill>
                <a:latin typeface="Calibri"/>
                <a:ea typeface="Calibri"/>
                <a:cs typeface="Calibri"/>
                <a:sym typeface="Calibri"/>
              </a:rPr>
            </a:br>
          </a:p>
        </p:txBody>
      </p:sp>
      <p:sp>
        <p:nvSpPr>
          <p:cNvPr id="522" name="Shape 522"/>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100000"/>
              <a:buFont typeface="Calibri"/>
              <a:buChar char="•"/>
            </a:pPr>
            <a:r>
              <a:rPr b="0" baseline="0" i="0" lang="en-US" sz="2200" u="none" cap="none" strike="noStrike">
                <a:solidFill>
                  <a:schemeClr val="dk1"/>
                </a:solidFill>
                <a:latin typeface="Calibri"/>
                <a:ea typeface="Calibri"/>
                <a:cs typeface="Calibri"/>
                <a:sym typeface="Calibri"/>
              </a:rPr>
              <a:t>Q. In what ways did Indian influence register in Southeast Asia?</a:t>
            </a:r>
          </a:p>
          <a:p>
            <a:pPr indent="0" lvl="0" marL="0" marR="0" rtl="0" algn="l">
              <a:lnSpc>
                <a:spcPct val="80000"/>
              </a:lnSpc>
              <a:spcBef>
                <a:spcPts val="0"/>
              </a:spcBef>
              <a:buClr>
                <a:schemeClr val="dk1"/>
              </a:buClr>
              <a:buSzPct val="100000"/>
              <a:buFont typeface="Calibri"/>
              <a:buChar char="•"/>
            </a:pPr>
            <a:r>
              <a:rPr b="0" baseline="0" i="0" lang="en-US" sz="2200" u="none" cap="none" strike="noStrike">
                <a:solidFill>
                  <a:schemeClr val="dk1"/>
                </a:solidFill>
                <a:latin typeface="Calibri"/>
                <a:ea typeface="Calibri"/>
                <a:cs typeface="Calibri"/>
                <a:sym typeface="Calibri"/>
              </a:rPr>
              <a:t>Indian alphabets were used to write a number of Southeast Asian languages.</a:t>
            </a:r>
          </a:p>
          <a:p>
            <a:pPr indent="0" lvl="0" marL="0" marR="0" rtl="0" algn="l">
              <a:lnSpc>
                <a:spcPct val="80000"/>
              </a:lnSpc>
              <a:spcBef>
                <a:spcPts val="0"/>
              </a:spcBef>
              <a:buClr>
                <a:schemeClr val="dk1"/>
              </a:buClr>
              <a:buSzPct val="100000"/>
              <a:buFont typeface="Calibri"/>
              <a:buChar char="•"/>
            </a:pPr>
            <a:r>
              <a:rPr b="0" baseline="0" i="0" lang="en-US" sz="2200" u="none" cap="none" strike="noStrike">
                <a:solidFill>
                  <a:schemeClr val="dk1"/>
                </a:solidFill>
                <a:latin typeface="Calibri"/>
                <a:ea typeface="Calibri"/>
                <a:cs typeface="Calibri"/>
                <a:sym typeface="Calibri"/>
              </a:rPr>
              <a:t>Indian artistic forms provided models for sculpture and architecture.</a:t>
            </a:r>
          </a:p>
          <a:p>
            <a:pPr indent="0" lvl="0" marL="0" marR="0" rtl="0" algn="l">
              <a:lnSpc>
                <a:spcPct val="80000"/>
              </a:lnSpc>
              <a:spcBef>
                <a:spcPts val="0"/>
              </a:spcBef>
              <a:buClr>
                <a:schemeClr val="dk1"/>
              </a:buClr>
              <a:buSzPct val="100000"/>
              <a:buFont typeface="Calibri"/>
              <a:buChar char="•"/>
            </a:pPr>
            <a:r>
              <a:rPr b="0" baseline="0" i="0" lang="en-US" sz="2200" u="none" cap="none" strike="noStrike">
                <a:solidFill>
                  <a:schemeClr val="dk1"/>
                </a:solidFill>
                <a:latin typeface="Calibri"/>
                <a:ea typeface="Calibri"/>
                <a:cs typeface="Calibri"/>
                <a:sym typeface="Calibri"/>
              </a:rPr>
              <a:t>The Indian epic </a:t>
            </a:r>
            <a:r>
              <a:rPr b="0" baseline="0" i="1" lang="en-US" sz="2200" u="none" cap="none" strike="noStrike">
                <a:solidFill>
                  <a:schemeClr val="dk1"/>
                </a:solidFill>
                <a:latin typeface="Calibri"/>
                <a:ea typeface="Calibri"/>
                <a:cs typeface="Calibri"/>
                <a:sym typeface="Calibri"/>
              </a:rPr>
              <a:t>Ramayana </a:t>
            </a:r>
            <a:r>
              <a:rPr b="0" baseline="0" i="0" lang="en-US" sz="2200" u="none" cap="none" strike="noStrike">
                <a:solidFill>
                  <a:schemeClr val="dk1"/>
                </a:solidFill>
                <a:latin typeface="Calibri"/>
                <a:ea typeface="Calibri"/>
                <a:cs typeface="Calibri"/>
                <a:sym typeface="Calibri"/>
              </a:rPr>
              <a:t>became widely popular.</a:t>
            </a:r>
          </a:p>
          <a:p>
            <a:pPr indent="0" lvl="0" marL="0" marR="0" rtl="0" algn="l">
              <a:lnSpc>
                <a:spcPct val="80000"/>
              </a:lnSpc>
              <a:spcBef>
                <a:spcPts val="0"/>
              </a:spcBef>
              <a:buClr>
                <a:schemeClr val="dk1"/>
              </a:buClr>
              <a:buSzPct val="100000"/>
              <a:buFont typeface="Calibri"/>
              <a:buChar char="•"/>
            </a:pPr>
            <a:r>
              <a:rPr b="0" baseline="0" i="0" lang="en-US" sz="2200" u="none" cap="none" strike="noStrike">
                <a:solidFill>
                  <a:schemeClr val="dk1"/>
                </a:solidFill>
                <a:latin typeface="Calibri"/>
                <a:ea typeface="Calibri"/>
                <a:cs typeface="Calibri"/>
                <a:sym typeface="Calibri"/>
              </a:rPr>
              <a:t>Southeast Asian rulers and elites found attractive the Indian belief that leaders were god-kings.</a:t>
            </a:r>
          </a:p>
          <a:p>
            <a:pPr indent="0" lvl="0" marL="0" marR="0" rtl="0" algn="l">
              <a:lnSpc>
                <a:spcPct val="80000"/>
              </a:lnSpc>
              <a:spcBef>
                <a:spcPts val="0"/>
              </a:spcBef>
              <a:buClr>
                <a:schemeClr val="dk1"/>
              </a:buClr>
              <a:buSzPct val="100000"/>
              <a:buFont typeface="Calibri"/>
              <a:buChar char="•"/>
            </a:pPr>
            <a:r>
              <a:rPr b="0" baseline="0" i="0" lang="en-US" sz="2200" u="none" cap="none" strike="noStrike">
                <a:solidFill>
                  <a:schemeClr val="dk1"/>
                </a:solidFill>
                <a:latin typeface="Calibri"/>
                <a:ea typeface="Calibri"/>
                <a:cs typeface="Calibri"/>
                <a:sym typeface="Calibri"/>
              </a:rPr>
              <a:t>Indian ideas about karma conveyed legitimacy to the rich and powerful based on their moral behavior in earlier lives.</a:t>
            </a:r>
          </a:p>
          <a:p>
            <a:pPr indent="0" lvl="0" marL="0" marR="0" rtl="0" algn="l">
              <a:lnSpc>
                <a:spcPct val="80000"/>
              </a:lnSpc>
              <a:spcBef>
                <a:spcPts val="0"/>
              </a:spcBef>
              <a:buClr>
                <a:schemeClr val="dk1"/>
              </a:buClr>
              <a:buSzPct val="100000"/>
              <a:buFont typeface="Calibri"/>
              <a:buChar char="•"/>
            </a:pPr>
            <a:r>
              <a:rPr b="0" baseline="0" i="0" lang="en-US" sz="2200" u="none" cap="none" strike="noStrike">
                <a:solidFill>
                  <a:schemeClr val="dk1"/>
                </a:solidFill>
                <a:latin typeface="Calibri"/>
                <a:ea typeface="Calibri"/>
                <a:cs typeface="Calibri"/>
                <a:sym typeface="Calibri"/>
              </a:rPr>
              <a:t>Srivijaya monarchs employed Indians as advisers, clerks, and officials.</a:t>
            </a:r>
          </a:p>
          <a:p>
            <a:pPr indent="0" lvl="0" marL="0" marR="0" rtl="0" algn="l">
              <a:lnSpc>
                <a:spcPct val="80000"/>
              </a:lnSpc>
              <a:spcBef>
                <a:spcPts val="0"/>
              </a:spcBef>
              <a:buClr>
                <a:schemeClr val="dk1"/>
              </a:buClr>
              <a:buSzPct val="100000"/>
              <a:buFont typeface="Calibri"/>
              <a:buChar char="•"/>
            </a:pPr>
            <a:r>
              <a:rPr b="0" baseline="0" i="0" lang="en-US" sz="2200" u="none" cap="none" strike="noStrike">
                <a:solidFill>
                  <a:schemeClr val="dk1"/>
                </a:solidFill>
                <a:latin typeface="Calibri"/>
                <a:ea typeface="Calibri"/>
                <a:cs typeface="Calibri"/>
                <a:sym typeface="Calibri"/>
              </a:rPr>
              <a:t>The Buddist and Hindu faiths both attracted significant followings in Southeast Asia.</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ctrTitle"/>
          </p:nvPr>
        </p:nvSpPr>
        <p:spPr>
          <a:xfrm>
            <a:off x="381000" y="1524000"/>
            <a:ext cx="8534399" cy="25908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500" u="none" cap="none" strike="noStrike">
                <a:solidFill>
                  <a:schemeClr val="dk1"/>
                </a:solidFill>
                <a:latin typeface="Calibri"/>
                <a:ea typeface="Calibri"/>
                <a:cs typeface="Calibri"/>
                <a:sym typeface="Calibri"/>
              </a:rPr>
              <a:t>Ways of the World:</a:t>
            </a:r>
            <a:br>
              <a:rPr b="1" baseline="0" i="0" lang="en-US" sz="4500" u="none" cap="none" strike="noStrike">
                <a:solidFill>
                  <a:schemeClr val="dk1"/>
                </a:solidFill>
                <a:latin typeface="Calibri"/>
                <a:ea typeface="Calibri"/>
                <a:cs typeface="Calibri"/>
                <a:sym typeface="Calibri"/>
              </a:rPr>
            </a:br>
            <a:r>
              <a:rPr b="1" baseline="0" i="0" lang="en-US" sz="4500" u="none" cap="none" strike="noStrike">
                <a:solidFill>
                  <a:schemeClr val="dk1"/>
                </a:solidFill>
                <a:latin typeface="Calibri"/>
                <a:ea typeface="Calibri"/>
                <a:cs typeface="Calibri"/>
                <a:sym typeface="Calibri"/>
              </a:rPr>
              <a:t>A Brief Global History</a:t>
            </a:r>
            <a:br>
              <a:rPr b="1" baseline="0" i="0" lang="en-US" sz="4500" u="none" cap="none" strike="noStrike">
                <a:solidFill>
                  <a:schemeClr val="dk1"/>
                </a:solidFill>
                <a:latin typeface="Calibri"/>
                <a:ea typeface="Calibri"/>
                <a:cs typeface="Calibri"/>
                <a:sym typeface="Calibri"/>
              </a:rPr>
            </a:br>
            <a:r>
              <a:rPr b="1" baseline="0" i="0" lang="en-US" sz="4500" u="none" cap="none" strike="noStrike">
                <a:solidFill>
                  <a:schemeClr val="dk1"/>
                </a:solidFill>
                <a:latin typeface="Calibri"/>
                <a:ea typeface="Calibri"/>
                <a:cs typeface="Calibri"/>
                <a:sym typeface="Calibri"/>
              </a:rPr>
              <a:t> </a:t>
            </a:r>
            <a:r>
              <a:rPr b="0" baseline="0" i="0" lang="en-US" sz="3200" u="none" cap="none" strike="noStrike">
                <a:solidFill>
                  <a:schemeClr val="dk1"/>
                </a:solidFill>
                <a:latin typeface="Calibri"/>
                <a:ea typeface="Calibri"/>
                <a:cs typeface="Calibri"/>
                <a:sym typeface="Calibri"/>
              </a:rPr>
              <a:t>First Edition</a:t>
            </a:r>
          </a:p>
        </p:txBody>
      </p:sp>
      <p:sp>
        <p:nvSpPr>
          <p:cNvPr id="90" name="Shape 90"/>
          <p:cNvSpPr txBox="1"/>
          <p:nvPr>
            <p:ph idx="1" type="subTitle"/>
          </p:nvPr>
        </p:nvSpPr>
        <p:spPr>
          <a:xfrm>
            <a:off x="152400" y="4114800"/>
            <a:ext cx="8839199" cy="2209799"/>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898989"/>
              </a:buClr>
              <a:buSzPct val="25000"/>
              <a:buFont typeface="Calibri"/>
              <a:buNone/>
            </a:pPr>
            <a:r>
              <a:rPr b="1" baseline="0" i="0" lang="en-US" sz="3200" u="none" cap="none" strike="noStrike">
                <a:solidFill>
                  <a:srgbClr val="898989"/>
                </a:solidFill>
                <a:latin typeface="Calibri"/>
                <a:ea typeface="Calibri"/>
                <a:cs typeface="Calibri"/>
                <a:sym typeface="Calibri"/>
              </a:rPr>
              <a:t>CHAPTER 8</a:t>
            </a:r>
          </a:p>
          <a:p>
            <a:pPr indent="0" lvl="0" marL="0" marR="0" rtl="0" algn="ctr">
              <a:lnSpc>
                <a:spcPct val="90000"/>
              </a:lnSpc>
              <a:spcBef>
                <a:spcPts val="640"/>
              </a:spcBef>
              <a:spcAft>
                <a:spcPts val="0"/>
              </a:spcAft>
              <a:buClr>
                <a:srgbClr val="898989"/>
              </a:buClr>
              <a:buSzPct val="25000"/>
              <a:buFont typeface="Calibri"/>
              <a:buNone/>
            </a:pPr>
            <a:r>
              <a:rPr b="0" baseline="0" i="0" lang="en-US" sz="3200" u="none" cap="none" strike="noStrike">
                <a:solidFill>
                  <a:srgbClr val="898989"/>
                </a:solidFill>
                <a:latin typeface="Calibri"/>
                <a:ea typeface="Calibri"/>
                <a:cs typeface="Calibri"/>
                <a:sym typeface="Calibri"/>
              </a:rPr>
              <a:t>Commerce and Culture</a:t>
            </a:r>
          </a:p>
          <a:p>
            <a:pPr indent="0" lvl="0" marL="0" marR="0" rtl="0" algn="ctr">
              <a:lnSpc>
                <a:spcPct val="90000"/>
              </a:lnSpc>
              <a:spcBef>
                <a:spcPts val="560"/>
              </a:spcBef>
              <a:spcAft>
                <a:spcPts val="0"/>
              </a:spcAft>
              <a:buClr>
                <a:srgbClr val="898989"/>
              </a:buClr>
              <a:buSzPct val="25000"/>
              <a:buFont typeface="Calibri"/>
              <a:buNone/>
            </a:pPr>
            <a:r>
              <a:rPr b="0" baseline="0" i="0" lang="en-US" sz="2800" u="none" cap="none" strike="noStrike">
                <a:solidFill>
                  <a:srgbClr val="898989"/>
                </a:solidFill>
                <a:latin typeface="Calibri"/>
                <a:ea typeface="Calibri"/>
                <a:cs typeface="Calibri"/>
                <a:sym typeface="Calibri"/>
              </a:rPr>
              <a:t>500–1500</a:t>
            </a:r>
          </a:p>
        </p:txBody>
      </p:sp>
      <p:sp>
        <p:nvSpPr>
          <p:cNvPr id="91" name="Shape 91"/>
          <p:cNvSpPr txBox="1"/>
          <p:nvPr/>
        </p:nvSpPr>
        <p:spPr>
          <a:xfrm>
            <a:off x="4876800" y="6430962"/>
            <a:ext cx="4038599" cy="274636"/>
          </a:xfrm>
          <a:prstGeom prst="rect">
            <a:avLst/>
          </a:prstGeom>
          <a:noFill/>
          <a:ln>
            <a:noFill/>
          </a:ln>
        </p:spPr>
        <p:txBody>
          <a:bodyPr anchorCtr="0" anchor="t" bIns="45700" lIns="91425" rIns="91425" tIns="45700">
            <a:noAutofit/>
          </a:bodyPr>
          <a:lstStyle/>
          <a:p>
            <a:pPr indent="0" lvl="0" marL="0" marR="0" rtl="0" algn="r">
              <a:spcBef>
                <a:spcPts val="0"/>
              </a:spcBef>
              <a:buClr>
                <a:schemeClr val="dk1"/>
              </a:buClr>
              <a:buSzPct val="25000"/>
              <a:buFont typeface="Calibri"/>
              <a:buNone/>
            </a:pPr>
            <a:r>
              <a:rPr b="1" baseline="0" i="0" lang="en-US" sz="1200" u="none" cap="none" strike="noStrike">
                <a:solidFill>
                  <a:schemeClr val="dk1"/>
                </a:solidFill>
                <a:latin typeface="Calibri"/>
                <a:ea typeface="Calibri"/>
                <a:cs typeface="Calibri"/>
                <a:sym typeface="Calibri"/>
              </a:rPr>
              <a:t>Copyright © 2009 by Bedford/St. Martin’s</a:t>
            </a:r>
          </a:p>
        </p:txBody>
      </p:sp>
      <p:sp>
        <p:nvSpPr>
          <p:cNvPr id="92" name="Shape 92"/>
          <p:cNvSpPr txBox="1"/>
          <p:nvPr/>
        </p:nvSpPr>
        <p:spPr>
          <a:xfrm>
            <a:off x="381000" y="762000"/>
            <a:ext cx="8305799" cy="457200"/>
          </a:xfrm>
          <a:prstGeom prst="rect">
            <a:avLst/>
          </a:prstGeom>
          <a:noFill/>
          <a:ln>
            <a:noFill/>
          </a:ln>
        </p:spPr>
        <p:txBody>
          <a:bodyPr anchorCtr="0" anchor="t" bIns="45700" lIns="91425" rIns="91425" tIns="45700">
            <a:noAutofit/>
          </a:bodyPr>
          <a:lstStyle/>
          <a:p>
            <a:pPr indent="0" lvl="0" marL="0" marR="0" rtl="0" algn="ctr">
              <a:spcBef>
                <a:spcPts val="0"/>
              </a:spcBef>
              <a:buClr>
                <a:schemeClr val="dk1"/>
              </a:buClr>
              <a:buSzPct val="25000"/>
              <a:buFont typeface="Helvetica Neue"/>
              <a:buNone/>
            </a:pPr>
            <a:r>
              <a:rPr b="0" baseline="0" i="0" lang="en-US" sz="1800" u="none" cap="none" strike="noStrike">
                <a:solidFill>
                  <a:schemeClr val="dk1"/>
                </a:solidFill>
                <a:latin typeface="Helvetica Neue"/>
                <a:ea typeface="Helvetica Neue"/>
                <a:cs typeface="Helvetica Neue"/>
                <a:sym typeface="Helvetica Neue"/>
              </a:rPr>
              <a:t>Robert W. Strayer</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6" name="Shape 526"/>
        <p:cNvGrpSpPr/>
        <p:nvPr/>
      </p:nvGrpSpPr>
      <p:grpSpPr>
        <a:xfrm>
          <a:off x="0" y="0"/>
          <a:ext cx="0" cy="0"/>
          <a:chOff x="0" y="0"/>
          <a:chExt cx="0" cy="0"/>
        </a:xfrm>
      </p:grpSpPr>
      <p:sp>
        <p:nvSpPr>
          <p:cNvPr id="527" name="Shape 527"/>
          <p:cNvSpPr txBox="1"/>
          <p:nvPr>
            <p:ph type="title"/>
          </p:nvPr>
        </p:nvSpPr>
        <p:spPr>
          <a:xfrm>
            <a:off x="457200" y="457200"/>
            <a:ext cx="8229600" cy="7159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Margin Review Questions</a:t>
            </a:r>
            <a:br>
              <a:rPr b="0" baseline="0" i="0" lang="en-US" sz="4000" u="none" cap="none" strike="noStrike">
                <a:solidFill>
                  <a:schemeClr val="dk1"/>
                </a:solidFill>
                <a:latin typeface="Calibri"/>
                <a:ea typeface="Calibri"/>
                <a:cs typeface="Calibri"/>
                <a:sym typeface="Calibri"/>
              </a:rPr>
            </a:br>
          </a:p>
        </p:txBody>
      </p:sp>
      <p:sp>
        <p:nvSpPr>
          <p:cNvPr id="528" name="Shape 528"/>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Q. What was the role of Swahili civilization in the world of Indian Ocean commerce?</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Economically, Swahili cities provided commercial centers that accumulated goods from the interior of sub-Saharan Africa and exchanged them for the products of the Indian Ocean trading network.</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Culturally, Swahili civilization also participated in the larger Indian Ocean world. Most important, Swahili civilization rapidly and voluntarily became Islamic. Moreover, Arab, Indian, and perhaps Persian merchants visited and sometimes permanently settled in Swahili cities.</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Swahili rulers often claimed Arab or Persian origins to bolster their authority.</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In terms of material culture, Swahili elite dined off Chinese porcelain and dressed in Indian cottons.</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The Swahili language was grammatically a Bantu African tongue, but it was written in Arabic script and contained a number of Arabic loan words.</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2" name="Shape 532"/>
        <p:cNvGrpSpPr/>
        <p:nvPr/>
      </p:nvGrpSpPr>
      <p:grpSpPr>
        <a:xfrm>
          <a:off x="0" y="0"/>
          <a:ext cx="0" cy="0"/>
          <a:chOff x="0" y="0"/>
          <a:chExt cx="0" cy="0"/>
        </a:xfrm>
      </p:grpSpPr>
      <p:sp>
        <p:nvSpPr>
          <p:cNvPr id="533" name="Shape 533"/>
          <p:cNvSpPr txBox="1"/>
          <p:nvPr>
            <p:ph type="title"/>
          </p:nvPr>
        </p:nvSpPr>
        <p:spPr>
          <a:xfrm>
            <a:off x="457200" y="457200"/>
            <a:ext cx="8229600" cy="7159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Margin Review Questions</a:t>
            </a:r>
            <a:br>
              <a:rPr b="0" baseline="0" i="0" lang="en-US" sz="4000" u="none" cap="none" strike="noStrike">
                <a:solidFill>
                  <a:schemeClr val="dk1"/>
                </a:solidFill>
                <a:latin typeface="Calibri"/>
                <a:ea typeface="Calibri"/>
                <a:cs typeface="Calibri"/>
                <a:sym typeface="Calibri"/>
              </a:rPr>
            </a:br>
          </a:p>
        </p:txBody>
      </p:sp>
      <p:sp>
        <p:nvSpPr>
          <p:cNvPr id="534" name="Shape 534"/>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Q. Summing Up So Far: To what extent did the Silk Roads and the Sea Roads operate in a similar fashion? How did they differ?</a:t>
            </a:r>
          </a:p>
          <a:p>
            <a:pPr indent="0" lvl="0" marL="0" marR="0" rtl="0" algn="l">
              <a:lnSpc>
                <a:spcPct val="80000"/>
              </a:lnSpc>
              <a:spcBef>
                <a:spcPts val="0"/>
              </a:spcBef>
              <a:buClr>
                <a:schemeClr val="dk1"/>
              </a:buClr>
              <a:buSzPct val="100000"/>
              <a:buFont typeface="Calibri"/>
              <a:buChar char="•"/>
            </a:pPr>
            <a:r>
              <a:rPr b="0" baseline="0" i="1" lang="en-US" sz="2000" u="none" cap="none" strike="noStrike">
                <a:solidFill>
                  <a:schemeClr val="dk1"/>
                </a:solidFill>
                <a:latin typeface="Calibri"/>
                <a:ea typeface="Calibri"/>
                <a:cs typeface="Calibri"/>
                <a:sym typeface="Calibri"/>
              </a:rPr>
              <a:t>In terms of similarities:</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the role of commerce in the creation and maintenance of the networks</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the spread of ideas and technologies along the routes</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the commercialization of communities that participate in the routes</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the role of states along the two routes</a:t>
            </a:r>
          </a:p>
          <a:p>
            <a:pPr indent="0" lvl="0" marL="0" marR="0" rtl="0" algn="l">
              <a:lnSpc>
                <a:spcPct val="80000"/>
              </a:lnSpc>
              <a:spcBef>
                <a:spcPts val="0"/>
              </a:spcBef>
              <a:buClr>
                <a:schemeClr val="dk1"/>
              </a:buClr>
              <a:buSzPct val="100000"/>
              <a:buFont typeface="Calibri"/>
              <a:buChar char="•"/>
            </a:pPr>
            <a:r>
              <a:rPr b="0" baseline="0" i="1" lang="en-US" sz="2000" u="none" cap="none" strike="noStrike">
                <a:solidFill>
                  <a:schemeClr val="dk1"/>
                </a:solidFill>
                <a:latin typeface="Calibri"/>
                <a:ea typeface="Calibri"/>
                <a:cs typeface="Calibri"/>
                <a:sym typeface="Calibri"/>
              </a:rPr>
              <a:t>In terms of differences:</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the lack of pastoralist participation on the Sea Roads</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the use of caravans versus vessels</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the commodity goods traded on the Sea Routes but not the Sand Roads</a:t>
            </a:r>
          </a:p>
          <a:p>
            <a:pPr indent="0" lvl="0" marL="0" marR="0" rtl="0" algn="l">
              <a:lnSpc>
                <a:spcPct val="80000"/>
              </a:lnSpc>
              <a:spcBef>
                <a:spcPts val="0"/>
              </a:spcBef>
              <a:buClr>
                <a:schemeClr val="dk1"/>
              </a:buClr>
              <a:buSzPct val="100000"/>
              <a:buFont typeface="Calibri"/>
              <a:buChar char="•"/>
            </a:pPr>
            <a:r>
              <a:rPr b="0" baseline="0" i="0" lang="en-US" sz="2000" u="none" cap="none" strike="noStrike">
                <a:solidFill>
                  <a:schemeClr val="dk1"/>
                </a:solidFill>
                <a:latin typeface="Calibri"/>
                <a:ea typeface="Calibri"/>
                <a:cs typeface="Calibri"/>
                <a:sym typeface="Calibri"/>
              </a:rPr>
              <a:t>•	the direct participation of East Africa and</a:t>
            </a:r>
            <a:br>
              <a:rPr b="0" baseline="0" i="0" lang="en-US" sz="2000" u="none" cap="none" strike="noStrike">
                <a:solidFill>
                  <a:schemeClr val="dk1"/>
                </a:solidFill>
                <a:latin typeface="Calibri"/>
                <a:ea typeface="Calibri"/>
                <a:cs typeface="Calibri"/>
                <a:sym typeface="Calibri"/>
              </a:rPr>
            </a:br>
            <a:r>
              <a:rPr b="0" baseline="0" i="0" lang="en-US" sz="2000" u="none" cap="none" strike="noStrike">
                <a:solidFill>
                  <a:schemeClr val="dk1"/>
                </a:solidFill>
                <a:latin typeface="Calibri"/>
                <a:ea typeface="Calibri"/>
                <a:cs typeface="Calibri"/>
                <a:sym typeface="Calibri"/>
              </a:rPr>
              <a:t>Southeast Asia in the Sea Roads but not the Silk</a:t>
            </a:r>
            <a:br>
              <a:rPr b="0" baseline="0" i="0" lang="en-US" sz="2000" u="none" cap="none" strike="noStrike">
                <a:solidFill>
                  <a:schemeClr val="dk1"/>
                </a:solidFill>
                <a:latin typeface="Calibri"/>
                <a:ea typeface="Calibri"/>
                <a:cs typeface="Calibri"/>
                <a:sym typeface="Calibri"/>
              </a:rPr>
            </a:br>
            <a:r>
              <a:rPr b="0" baseline="0" i="0" lang="en-US" sz="2000" u="none" cap="none" strike="noStrike">
                <a:solidFill>
                  <a:schemeClr val="dk1"/>
                </a:solidFill>
                <a:latin typeface="Calibri"/>
                <a:ea typeface="Calibri"/>
                <a:cs typeface="Calibri"/>
                <a:sym typeface="Calibri"/>
              </a:rPr>
              <a:t>Roads.</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8" name="Shape 538"/>
        <p:cNvGrpSpPr/>
        <p:nvPr/>
      </p:nvGrpSpPr>
      <p:grpSpPr>
        <a:xfrm>
          <a:off x="0" y="0"/>
          <a:ext cx="0" cy="0"/>
          <a:chOff x="0" y="0"/>
          <a:chExt cx="0" cy="0"/>
        </a:xfrm>
      </p:grpSpPr>
      <p:sp>
        <p:nvSpPr>
          <p:cNvPr id="539" name="Shape 539"/>
          <p:cNvSpPr txBox="1"/>
          <p:nvPr>
            <p:ph type="title"/>
          </p:nvPr>
        </p:nvSpPr>
        <p:spPr>
          <a:xfrm>
            <a:off x="457200" y="457200"/>
            <a:ext cx="8229600" cy="7159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Margin Review Questions</a:t>
            </a:r>
            <a:br>
              <a:rPr b="0" baseline="0" i="0" lang="en-US" sz="4000" u="none" cap="none" strike="noStrike">
                <a:solidFill>
                  <a:schemeClr val="dk1"/>
                </a:solidFill>
                <a:latin typeface="Calibri"/>
                <a:ea typeface="Calibri"/>
                <a:cs typeface="Calibri"/>
                <a:sym typeface="Calibri"/>
              </a:rPr>
            </a:br>
          </a:p>
        </p:txBody>
      </p:sp>
      <p:sp>
        <p:nvSpPr>
          <p:cNvPr id="540" name="Shape 540"/>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100000"/>
              <a:buFont typeface="Calibri"/>
              <a:buChar char="•"/>
            </a:pPr>
            <a:r>
              <a:rPr b="0" baseline="0" i="0" lang="en-US" sz="2500" u="none" cap="none" strike="noStrike">
                <a:solidFill>
                  <a:schemeClr val="dk1"/>
                </a:solidFill>
                <a:latin typeface="Calibri"/>
                <a:ea typeface="Calibri"/>
                <a:cs typeface="Calibri"/>
                <a:sym typeface="Calibri"/>
              </a:rPr>
              <a:t>Q. What changes did trans-Saharan trade bring to West Africa?</a:t>
            </a:r>
          </a:p>
          <a:p>
            <a:pPr indent="0" lvl="0" marL="0" marR="0" rtl="0" algn="l">
              <a:lnSpc>
                <a:spcPct val="80000"/>
              </a:lnSpc>
              <a:spcBef>
                <a:spcPts val="0"/>
              </a:spcBef>
              <a:buClr>
                <a:schemeClr val="dk1"/>
              </a:buClr>
              <a:buSzPct val="100000"/>
              <a:buFont typeface="Calibri"/>
              <a:buChar char="•"/>
            </a:pPr>
            <a:r>
              <a:rPr b="0" baseline="0" i="0" lang="en-US" sz="2500" u="none" cap="none" strike="noStrike">
                <a:solidFill>
                  <a:schemeClr val="dk1"/>
                </a:solidFill>
                <a:latin typeface="Calibri"/>
                <a:ea typeface="Calibri"/>
                <a:cs typeface="Calibri"/>
                <a:sym typeface="Calibri"/>
              </a:rPr>
              <a:t>It provided both incentives and resources for the construction of new and larger political structures, including the city-states of the Hausa people and the empires of Ghana, Mali, Songhay, and Kanem.</a:t>
            </a:r>
          </a:p>
          <a:p>
            <a:pPr indent="0" lvl="0" marL="0" marR="0" rtl="0" algn="l">
              <a:lnSpc>
                <a:spcPct val="80000"/>
              </a:lnSpc>
              <a:spcBef>
                <a:spcPts val="0"/>
              </a:spcBef>
              <a:buClr>
                <a:schemeClr val="dk1"/>
              </a:buClr>
              <a:buSzPct val="100000"/>
              <a:buFont typeface="Calibri"/>
              <a:buChar char="•"/>
            </a:pPr>
            <a:r>
              <a:rPr b="0" baseline="0" i="0" lang="en-US" sz="2500" u="none" cap="none" strike="noStrike">
                <a:solidFill>
                  <a:schemeClr val="dk1"/>
                </a:solidFill>
                <a:latin typeface="Calibri"/>
                <a:ea typeface="Calibri"/>
                <a:cs typeface="Calibri"/>
                <a:sym typeface="Calibri"/>
              </a:rPr>
              <a:t>These Sudanic states established substantial urban and commercial centers where traders congregated and goods were exchanged. Some also became manufacturing centers, creating finely wrought beads, iron tools, or cotton textiles for trade.</a:t>
            </a:r>
          </a:p>
          <a:p>
            <a:pPr indent="0" lvl="0" marL="0" marR="0" rtl="0" algn="l">
              <a:lnSpc>
                <a:spcPct val="80000"/>
              </a:lnSpc>
              <a:spcBef>
                <a:spcPts val="0"/>
              </a:spcBef>
              <a:buClr>
                <a:schemeClr val="dk1"/>
              </a:buClr>
              <a:buSzPct val="100000"/>
              <a:buFont typeface="Calibri"/>
              <a:buChar char="•"/>
            </a:pPr>
            <a:r>
              <a:rPr b="0" baseline="0" i="0" lang="en-US" sz="2500" u="none" cap="none" strike="noStrike">
                <a:solidFill>
                  <a:schemeClr val="dk1"/>
                </a:solidFill>
                <a:latin typeface="Calibri"/>
                <a:ea typeface="Calibri"/>
                <a:cs typeface="Calibri"/>
                <a:sym typeface="Calibri"/>
              </a:rPr>
              <a:t>Islam accompanied trade and became an important element in the urban culture of West Africa.</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4" name="Shape 544"/>
        <p:cNvGrpSpPr/>
        <p:nvPr/>
      </p:nvGrpSpPr>
      <p:grpSpPr>
        <a:xfrm>
          <a:off x="0" y="0"/>
          <a:ext cx="0" cy="0"/>
          <a:chOff x="0" y="0"/>
          <a:chExt cx="0" cy="0"/>
        </a:xfrm>
      </p:grpSpPr>
      <p:sp>
        <p:nvSpPr>
          <p:cNvPr id="545" name="Shape 545"/>
          <p:cNvSpPr txBox="1"/>
          <p:nvPr>
            <p:ph type="title"/>
          </p:nvPr>
        </p:nvSpPr>
        <p:spPr>
          <a:xfrm>
            <a:off x="457200" y="457200"/>
            <a:ext cx="8229600" cy="7159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Margin Review Questions</a:t>
            </a:r>
            <a:br>
              <a:rPr b="0" baseline="0" i="0" lang="en-US" sz="4000" u="none" cap="none" strike="noStrike">
                <a:solidFill>
                  <a:schemeClr val="dk1"/>
                </a:solidFill>
                <a:latin typeface="Calibri"/>
                <a:ea typeface="Calibri"/>
                <a:cs typeface="Calibri"/>
                <a:sym typeface="Calibri"/>
              </a:rPr>
            </a:br>
          </a:p>
        </p:txBody>
      </p:sp>
      <p:sp>
        <p:nvSpPr>
          <p:cNvPr id="546" name="Shape 546"/>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Q. In what ways did networks of interaction in the Western Hemisphere differ from those in the Eastern Hemisphere?</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Direct connections among the civilizations and cultures of the Americas were less densely woven than in the Afro-Eurasian region. There was no equivalent in the Western Hemisphere to the long­distance trade of the Silk, Sea, or Sand Roads of the Eastern Hemisphere.</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The spread of agricultural products was slower and less pronounced in the Americas than in Eurasia. The north/south orientation of the Americas required agricultural practices to adapt to various and distinct climatic and vegetation zones, whereas the east/west orientation of Eurasia made crop dissemination easier and quicker there.</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The Americas had no equivalent to the spread of distinct cultural traditions like Buddhism, Christianity, or Islam that ultimately helped to integrate distant peoples in the Afro-Eurasian web.</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Nevertheless, the Americas did have zones of interaction, as reflected in the slow spread of cultural elements.</a:t>
            </a:r>
          </a:p>
          <a:p>
            <a:pPr indent="0" lvl="0" marL="0" marR="0" rtl="0" algn="l">
              <a:lnSpc>
                <a:spcPct val="80000"/>
              </a:lnSpc>
              <a:spcBef>
                <a:spcPts val="0"/>
              </a:spcBef>
              <a:buClr>
                <a:schemeClr val="dk1"/>
              </a:buClr>
              <a:buSzPct val="100000"/>
              <a:buFont typeface="Calibri"/>
              <a:buChar char="•"/>
            </a:pPr>
            <a:r>
              <a:rPr b="0" baseline="0" i="0" lang="en-US" sz="1500" u="none" cap="none" strike="noStrike">
                <a:solidFill>
                  <a:schemeClr val="dk1"/>
                </a:solidFill>
                <a:latin typeface="Calibri"/>
                <a:ea typeface="Calibri"/>
                <a:cs typeface="Calibri"/>
                <a:sym typeface="Calibri"/>
              </a:rPr>
              <a:t>Commerce did play an important role in regions where contact was possible—for instance, along the river networks of North America, in the Amazon basin, and between the islands of the Caribbean. But the most active and dense networks of communication and exchange lay within, rather than between, the regions that housed the two great civilizations of the Western Hemisphere— Mesoamerica and the Andes.</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0" name="Shape 550"/>
        <p:cNvGrpSpPr/>
        <p:nvPr/>
      </p:nvGrpSpPr>
      <p:grpSpPr>
        <a:xfrm>
          <a:off x="0" y="0"/>
          <a:ext cx="0" cy="0"/>
          <a:chOff x="0" y="0"/>
          <a:chExt cx="0" cy="0"/>
        </a:xfrm>
      </p:grpSpPr>
      <p:sp>
        <p:nvSpPr>
          <p:cNvPr id="551" name="Shape 551"/>
          <p:cNvSpPr txBox="1"/>
          <p:nvPr>
            <p:ph type="title"/>
          </p:nvPr>
        </p:nvSpPr>
        <p:spPr>
          <a:xfrm>
            <a:off x="685800" y="457200"/>
            <a:ext cx="77724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2800" u="none" cap="none" strike="noStrike">
                <a:solidFill>
                  <a:schemeClr val="dk1"/>
                </a:solidFill>
                <a:latin typeface="Calibri"/>
                <a:ea typeface="Calibri"/>
                <a:cs typeface="Calibri"/>
                <a:sym typeface="Calibri"/>
              </a:rPr>
              <a:t>Chapter 8</a:t>
            </a:r>
            <a:br>
              <a:rPr b="1" baseline="0" i="0" lang="en-US" sz="2800" u="none" cap="none" strike="noStrike">
                <a:solidFill>
                  <a:schemeClr val="dk1"/>
                </a:solidFill>
                <a:latin typeface="Calibri"/>
                <a:ea typeface="Calibri"/>
                <a:cs typeface="Calibri"/>
                <a:sym typeface="Calibri"/>
              </a:rPr>
            </a:br>
            <a:r>
              <a:rPr b="1" baseline="0" i="0" lang="en-US" sz="2800" u="none" cap="none" strike="noStrike">
                <a:solidFill>
                  <a:schemeClr val="dk1"/>
                </a:solidFill>
                <a:latin typeface="Calibri"/>
                <a:ea typeface="Calibri"/>
                <a:cs typeface="Calibri"/>
                <a:sym typeface="Calibri"/>
              </a:rPr>
              <a:t> </a:t>
            </a:r>
            <a:r>
              <a:rPr b="0" baseline="0" i="0" lang="en-US" sz="2800" u="none" cap="none" strike="noStrike">
                <a:solidFill>
                  <a:schemeClr val="dk1"/>
                </a:solidFill>
                <a:latin typeface="Calibri"/>
                <a:ea typeface="Calibri"/>
                <a:cs typeface="Calibri"/>
                <a:sym typeface="Calibri"/>
              </a:rPr>
              <a:t>Commerce and Culture, 500–1500</a:t>
            </a:r>
          </a:p>
        </p:txBody>
      </p:sp>
      <p:sp>
        <p:nvSpPr>
          <p:cNvPr id="552" name="Shape 552"/>
          <p:cNvSpPr txBox="1"/>
          <p:nvPr>
            <p:ph idx="1" type="body"/>
          </p:nvPr>
        </p:nvSpPr>
        <p:spPr>
          <a:xfrm>
            <a:off x="457200" y="1828800"/>
            <a:ext cx="8153399" cy="44958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Calibri"/>
              <a:buChar char="•"/>
            </a:pPr>
            <a:r>
              <a:rPr b="0" baseline="0" i="0" lang="en-US" sz="1800" u="none" cap="none" strike="noStrike">
                <a:solidFill>
                  <a:schemeClr val="dk1"/>
                </a:solidFill>
                <a:latin typeface="Calibri"/>
                <a:ea typeface="Calibri"/>
                <a:cs typeface="Calibri"/>
                <a:sym typeface="Calibri"/>
              </a:rPr>
              <a:t>Map 8.1 The Silk Roads (p. 219)</a:t>
            </a:r>
          </a:p>
          <a:p>
            <a:pPr indent="-342900" lvl="0" marL="342900" marR="0" rtl="0" algn="l">
              <a:spcBef>
                <a:spcPts val="270"/>
              </a:spcBef>
              <a:spcAft>
                <a:spcPts val="0"/>
              </a:spcAft>
              <a:buClr>
                <a:schemeClr val="dk1"/>
              </a:buClr>
              <a:buSzPct val="100000"/>
              <a:buFont typeface="Calibri"/>
              <a:buChar char="•"/>
            </a:pPr>
            <a:r>
              <a:rPr b="0" baseline="0" i="0" lang="en-US" sz="1800" u="none" cap="none" strike="noStrike">
                <a:solidFill>
                  <a:schemeClr val="dk1"/>
                </a:solidFill>
                <a:latin typeface="Calibri"/>
                <a:ea typeface="Calibri"/>
                <a:cs typeface="Calibri"/>
                <a:sym typeface="Calibri"/>
              </a:rPr>
              <a:t>Map 8.2 The Sea Roads (p. 226)</a:t>
            </a:r>
          </a:p>
          <a:p>
            <a:pPr indent="-342900" lvl="0" marL="342900" marR="0" rtl="0" algn="l">
              <a:spcBef>
                <a:spcPts val="270"/>
              </a:spcBef>
              <a:spcAft>
                <a:spcPts val="0"/>
              </a:spcAft>
              <a:buClr>
                <a:schemeClr val="dk1"/>
              </a:buClr>
              <a:buSzPct val="100000"/>
              <a:buFont typeface="Calibri"/>
              <a:buChar char="•"/>
            </a:pPr>
            <a:r>
              <a:rPr b="0" baseline="0" i="0" lang="en-US" sz="1800" u="none" cap="none" strike="noStrike">
                <a:solidFill>
                  <a:schemeClr val="dk1"/>
                </a:solidFill>
                <a:latin typeface="Calibri"/>
                <a:ea typeface="Calibri"/>
                <a:cs typeface="Calibri"/>
                <a:sym typeface="Calibri"/>
              </a:rPr>
              <a:t>Map 8.3 The Sand Roads (p. 234)</a:t>
            </a:r>
          </a:p>
          <a:p>
            <a:pPr indent="-342900" lvl="0" marL="342900" marR="0" rtl="0" algn="l">
              <a:spcBef>
                <a:spcPts val="270"/>
              </a:spcBef>
              <a:spcAft>
                <a:spcPts val="0"/>
              </a:spcAft>
              <a:buClr>
                <a:schemeClr val="dk1"/>
              </a:buClr>
              <a:buSzPct val="100000"/>
              <a:buFont typeface="Calibri"/>
              <a:buChar char="•"/>
            </a:pPr>
            <a:r>
              <a:rPr b="0" baseline="0" i="0" lang="en-US" sz="1800" u="none" cap="none" strike="noStrike">
                <a:solidFill>
                  <a:schemeClr val="dk1"/>
                </a:solidFill>
                <a:latin typeface="Calibri"/>
                <a:ea typeface="Calibri"/>
                <a:cs typeface="Calibri"/>
                <a:sym typeface="Calibri"/>
              </a:rPr>
              <a:t>Map 8.4 The American Web (p. 236)</a:t>
            </a:r>
          </a:p>
          <a:p>
            <a:pPr indent="-342900" lvl="0" marL="342900" marR="0" rtl="0" algn="l">
              <a:spcBef>
                <a:spcPts val="270"/>
              </a:spcBef>
              <a:spcAft>
                <a:spcPts val="0"/>
              </a:spcAft>
              <a:buClr>
                <a:schemeClr val="dk1"/>
              </a:buClr>
              <a:buSzPct val="100000"/>
              <a:buFont typeface="Calibri"/>
              <a:buChar char="•"/>
            </a:pPr>
            <a:r>
              <a:rPr b="0" baseline="0" i="0" lang="en-US" sz="1800" u="none" cap="none" strike="noStrike">
                <a:solidFill>
                  <a:schemeClr val="dk1"/>
                </a:solidFill>
                <a:latin typeface="Calibri"/>
                <a:ea typeface="Calibri"/>
                <a:cs typeface="Calibri"/>
                <a:sym typeface="Calibri"/>
              </a:rPr>
              <a:t>Spot Map 8.1 Southeast Asia ca. 1200 </a:t>
            </a:r>
            <a:r>
              <a:rPr b="0" baseline="0" i="0" lang="en-US" sz="1600" u="none" cap="none" strike="noStrike">
                <a:solidFill>
                  <a:schemeClr val="dk1"/>
                </a:solidFill>
                <a:latin typeface="Calibri"/>
                <a:ea typeface="Calibri"/>
                <a:cs typeface="Calibri"/>
                <a:sym typeface="Calibri"/>
              </a:rPr>
              <a:t>C.E.</a:t>
            </a:r>
            <a:r>
              <a:rPr b="0" baseline="0" i="0" lang="en-US" sz="1800" u="none" cap="none" strike="noStrike">
                <a:solidFill>
                  <a:schemeClr val="dk1"/>
                </a:solidFill>
                <a:latin typeface="Calibri"/>
                <a:ea typeface="Calibri"/>
                <a:cs typeface="Calibri"/>
                <a:sym typeface="Calibri"/>
              </a:rPr>
              <a:t> (p. 229)</a:t>
            </a:r>
          </a:p>
          <a:p>
            <a:pPr indent="-342900" lvl="0" marL="342900" marR="0" rtl="0" algn="l">
              <a:spcBef>
                <a:spcPts val="270"/>
              </a:spcBef>
              <a:spcAft>
                <a:spcPts val="0"/>
              </a:spcAft>
              <a:buClr>
                <a:schemeClr val="dk1"/>
              </a:buClr>
              <a:buSzPct val="100000"/>
              <a:buFont typeface="Calibri"/>
              <a:buChar char="•"/>
            </a:pPr>
            <a:r>
              <a:rPr b="0" baseline="0" i="0" lang="en-US" sz="1800" u="none" cap="none" strike="noStrike">
                <a:solidFill>
                  <a:schemeClr val="dk1"/>
                </a:solidFill>
                <a:latin typeface="Calibri"/>
                <a:ea typeface="Calibri"/>
                <a:cs typeface="Calibri"/>
                <a:sym typeface="Calibri"/>
              </a:rPr>
              <a:t>Spot Map 8.2 The Swahili Coast of East Africa (p. 231)</a:t>
            </a:r>
          </a:p>
          <a:p>
            <a:pPr indent="-342900" lvl="0" marL="342900" marR="0" rtl="0" algn="l">
              <a:spcBef>
                <a:spcPts val="270"/>
              </a:spcBef>
              <a:spcAft>
                <a:spcPts val="0"/>
              </a:spcAft>
              <a:buClr>
                <a:schemeClr val="dk1"/>
              </a:buClr>
              <a:buSzPct val="100000"/>
              <a:buFont typeface="Calibri"/>
              <a:buChar char="•"/>
            </a:pPr>
            <a:r>
              <a:rPr b="0" baseline="0" i="0" lang="en-US" sz="1800" u="none" cap="none" strike="noStrike">
                <a:solidFill>
                  <a:schemeClr val="dk1"/>
                </a:solidFill>
                <a:latin typeface="Calibri"/>
                <a:ea typeface="Calibri"/>
                <a:cs typeface="Calibri"/>
                <a:sym typeface="Calibri"/>
              </a:rPr>
              <a:t>Travels on the Silk Road (p. 216)</a:t>
            </a:r>
          </a:p>
          <a:p>
            <a:pPr indent="-342900" lvl="0" marL="342900" marR="0" rtl="0" algn="l">
              <a:spcBef>
                <a:spcPts val="270"/>
              </a:spcBef>
              <a:spcAft>
                <a:spcPts val="0"/>
              </a:spcAft>
              <a:buClr>
                <a:schemeClr val="dk1"/>
              </a:buClr>
              <a:buSzPct val="100000"/>
              <a:buFont typeface="Calibri"/>
              <a:buChar char="•"/>
            </a:pPr>
            <a:r>
              <a:rPr b="0" baseline="0" i="0" lang="en-US" sz="1800" u="none" cap="none" strike="noStrike">
                <a:solidFill>
                  <a:schemeClr val="dk1"/>
                </a:solidFill>
                <a:latin typeface="Calibri"/>
                <a:ea typeface="Calibri"/>
                <a:cs typeface="Calibri"/>
                <a:sym typeface="Calibri"/>
              </a:rPr>
              <a:t>Dunhuang (p. 223)</a:t>
            </a:r>
          </a:p>
          <a:p>
            <a:pPr indent="-342900" lvl="0" marL="342900" marR="0" rtl="0" algn="l">
              <a:spcBef>
                <a:spcPts val="270"/>
              </a:spcBef>
              <a:spcAft>
                <a:spcPts val="0"/>
              </a:spcAft>
              <a:buClr>
                <a:schemeClr val="dk1"/>
              </a:buClr>
              <a:buSzPct val="100000"/>
              <a:buFont typeface="Calibri"/>
              <a:buChar char="•"/>
            </a:pPr>
            <a:r>
              <a:rPr b="0" baseline="0" i="0" lang="en-US" sz="1800" u="none" cap="none" strike="noStrike">
                <a:solidFill>
                  <a:schemeClr val="dk1"/>
                </a:solidFill>
                <a:latin typeface="Calibri"/>
                <a:ea typeface="Calibri"/>
                <a:cs typeface="Calibri"/>
                <a:sym typeface="Calibri"/>
              </a:rPr>
              <a:t>Borobudur (p. 230)</a:t>
            </a:r>
          </a:p>
          <a:p>
            <a:pPr indent="-342900" lvl="0" marL="342900" marR="0" rtl="0" algn="l">
              <a:spcBef>
                <a:spcPts val="270"/>
              </a:spcBef>
              <a:spcAft>
                <a:spcPts val="0"/>
              </a:spcAft>
              <a:buClr>
                <a:schemeClr val="dk1"/>
              </a:buClr>
              <a:buSzPct val="100000"/>
              <a:buFont typeface="Calibri"/>
              <a:buChar char="•"/>
            </a:pPr>
            <a:r>
              <a:rPr b="0" baseline="0" i="0" lang="en-US" sz="1800" u="none" cap="none" strike="noStrike">
                <a:solidFill>
                  <a:schemeClr val="dk1"/>
                </a:solidFill>
                <a:latin typeface="Calibri"/>
                <a:ea typeface="Calibri"/>
                <a:cs typeface="Calibri"/>
                <a:sym typeface="Calibri"/>
              </a:rPr>
              <a:t>The Gold of Mali (p. 235)</a:t>
            </a:r>
          </a:p>
          <a:p>
            <a:pPr indent="-342900" lvl="0" marL="342900" marR="0" rtl="0" algn="l">
              <a:spcBef>
                <a:spcPts val="270"/>
              </a:spcBef>
              <a:spcAft>
                <a:spcPts val="0"/>
              </a:spcAft>
              <a:buClr>
                <a:schemeClr val="dk1"/>
              </a:buClr>
              <a:buSzPct val="100000"/>
              <a:buFont typeface="Calibri"/>
              <a:buChar char="•"/>
            </a:pPr>
            <a:r>
              <a:rPr b="0" baseline="0" i="0" lang="en-US" sz="1800" u="none" cap="none" strike="noStrike">
                <a:solidFill>
                  <a:schemeClr val="dk1"/>
                </a:solidFill>
                <a:latin typeface="Calibri"/>
                <a:ea typeface="Calibri"/>
                <a:cs typeface="Calibri"/>
                <a:sym typeface="Calibri"/>
              </a:rPr>
              <a:t>Inca Roads (p. 237)</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7" name="Shape 557"/>
        <p:cNvGrpSpPr/>
        <p:nvPr/>
      </p:nvGrpSpPr>
      <p:grpSpPr>
        <a:xfrm>
          <a:off x="0" y="0"/>
          <a:ext cx="0" cy="0"/>
          <a:chOff x="0" y="0"/>
          <a:chExt cx="0" cy="0"/>
        </a:xfrm>
      </p:grpSpPr>
      <p:pic>
        <p:nvPicPr>
          <p:cNvPr id="558" name="Shape 558"/>
          <p:cNvPicPr preferRelativeResize="0"/>
          <p:nvPr/>
        </p:nvPicPr>
        <p:blipFill>
          <a:blip r:embed="rId3">
            <a:alphaModFix/>
          </a:blip>
          <a:stretch>
            <a:fillRect/>
          </a:stretch>
        </p:blipFill>
        <p:spPr>
          <a:xfrm>
            <a:off x="304800" y="787400"/>
            <a:ext cx="8531224" cy="5295900"/>
          </a:xfrm>
          <a:prstGeom prst="rect">
            <a:avLst/>
          </a:prstGeom>
          <a:noFill/>
          <a:ln>
            <a:noFill/>
          </a:ln>
        </p:spPr>
      </p:pic>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3" name="Shape 563"/>
        <p:cNvGrpSpPr/>
        <p:nvPr/>
      </p:nvGrpSpPr>
      <p:grpSpPr>
        <a:xfrm>
          <a:off x="0" y="0"/>
          <a:ext cx="0" cy="0"/>
          <a:chOff x="0" y="0"/>
          <a:chExt cx="0" cy="0"/>
        </a:xfrm>
      </p:grpSpPr>
      <p:pic>
        <p:nvPicPr>
          <p:cNvPr id="564" name="Shape 564"/>
          <p:cNvPicPr preferRelativeResize="0"/>
          <p:nvPr/>
        </p:nvPicPr>
        <p:blipFill>
          <a:blip r:embed="rId3">
            <a:alphaModFix/>
          </a:blip>
          <a:stretch>
            <a:fillRect/>
          </a:stretch>
        </p:blipFill>
        <p:spPr>
          <a:xfrm>
            <a:off x="304800" y="342900"/>
            <a:ext cx="8531224" cy="6184899"/>
          </a:xfrm>
          <a:prstGeom prst="rect">
            <a:avLst/>
          </a:prstGeom>
          <a:noFill/>
          <a:ln>
            <a:noFill/>
          </a:ln>
        </p:spPr>
      </p:pic>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9" name="Shape 569"/>
        <p:cNvGrpSpPr/>
        <p:nvPr/>
      </p:nvGrpSpPr>
      <p:grpSpPr>
        <a:xfrm>
          <a:off x="0" y="0"/>
          <a:ext cx="0" cy="0"/>
          <a:chOff x="0" y="0"/>
          <a:chExt cx="0" cy="0"/>
        </a:xfrm>
      </p:grpSpPr>
      <p:pic>
        <p:nvPicPr>
          <p:cNvPr id="570" name="Shape 570"/>
          <p:cNvPicPr preferRelativeResize="0"/>
          <p:nvPr/>
        </p:nvPicPr>
        <p:blipFill>
          <a:blip r:embed="rId3">
            <a:alphaModFix/>
          </a:blip>
          <a:stretch>
            <a:fillRect/>
          </a:stretch>
        </p:blipFill>
        <p:spPr>
          <a:xfrm>
            <a:off x="1879600" y="165100"/>
            <a:ext cx="5386387" cy="6532562"/>
          </a:xfrm>
          <a:prstGeom prst="rect">
            <a:avLst/>
          </a:prstGeom>
          <a:noFill/>
          <a:ln>
            <a:noFill/>
          </a:ln>
        </p:spPr>
      </p:pic>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5" name="Shape 575"/>
        <p:cNvGrpSpPr/>
        <p:nvPr/>
      </p:nvGrpSpPr>
      <p:grpSpPr>
        <a:xfrm>
          <a:off x="0" y="0"/>
          <a:ext cx="0" cy="0"/>
          <a:chOff x="0" y="0"/>
          <a:chExt cx="0" cy="0"/>
        </a:xfrm>
      </p:grpSpPr>
      <p:pic>
        <p:nvPicPr>
          <p:cNvPr id="576" name="Shape 576"/>
          <p:cNvPicPr preferRelativeResize="0"/>
          <p:nvPr/>
        </p:nvPicPr>
        <p:blipFill>
          <a:blip r:embed="rId3">
            <a:alphaModFix/>
          </a:blip>
          <a:stretch>
            <a:fillRect/>
          </a:stretch>
        </p:blipFill>
        <p:spPr>
          <a:xfrm>
            <a:off x="2286000" y="325437"/>
            <a:ext cx="4540249" cy="6532562"/>
          </a:xfrm>
          <a:prstGeom prst="rect">
            <a:avLst/>
          </a:prstGeom>
          <a:noFill/>
          <a:ln>
            <a:noFill/>
          </a:ln>
        </p:spPr>
      </p:pic>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1" name="Shape 581"/>
        <p:cNvGrpSpPr/>
        <p:nvPr/>
      </p:nvGrpSpPr>
      <p:grpSpPr>
        <a:xfrm>
          <a:off x="0" y="0"/>
          <a:ext cx="0" cy="0"/>
          <a:chOff x="0" y="0"/>
          <a:chExt cx="0" cy="0"/>
        </a:xfrm>
      </p:grpSpPr>
      <p:pic>
        <p:nvPicPr>
          <p:cNvPr id="582" name="Shape 582"/>
          <p:cNvPicPr preferRelativeResize="0"/>
          <p:nvPr/>
        </p:nvPicPr>
        <p:blipFill>
          <a:blip r:embed="rId3">
            <a:alphaModFix/>
          </a:blip>
          <a:stretch>
            <a:fillRect/>
          </a:stretch>
        </p:blipFill>
        <p:spPr>
          <a:xfrm>
            <a:off x="1993900" y="165100"/>
            <a:ext cx="5167312" cy="6532562"/>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457200" y="274637"/>
            <a:ext cx="3809999" cy="5745161"/>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Clr>
                <a:schemeClr val="dk1"/>
              </a:buClr>
              <a:buSzPct val="25000"/>
              <a:buFont typeface="Calibri"/>
              <a:buNone/>
            </a:pPr>
            <a:r>
              <a:rPr b="1" baseline="0" i="0" lang="en-US" sz="2000" u="none" cap="none" strike="noStrike">
                <a:solidFill>
                  <a:schemeClr val="dk1"/>
                </a:solidFill>
                <a:latin typeface="Calibri"/>
                <a:ea typeface="Calibri"/>
                <a:cs typeface="Calibri"/>
                <a:sym typeface="Calibri"/>
              </a:rPr>
              <a:t>Travels on the Silk Road: </a:t>
            </a:r>
            <a:br>
              <a:rPr b="1" baseline="0" i="0" lang="en-US" sz="2000" u="none" cap="none" strike="noStrike">
                <a:solidFill>
                  <a:schemeClr val="dk1"/>
                </a:solidFill>
                <a:latin typeface="Calibri"/>
                <a:ea typeface="Calibri"/>
                <a:cs typeface="Calibri"/>
                <a:sym typeface="Calibri"/>
              </a:rPr>
            </a:br>
            <a:br>
              <a:rPr b="1" baseline="0" i="0" lang="en-US" sz="2000" u="none" cap="none" strike="noStrike">
                <a:solidFill>
                  <a:schemeClr val="dk1"/>
                </a:solidFill>
                <a:latin typeface="Calibri"/>
                <a:ea typeface="Calibri"/>
                <a:cs typeface="Calibri"/>
                <a:sym typeface="Calibri"/>
              </a:rPr>
            </a:br>
            <a:r>
              <a:rPr b="0" baseline="0" i="0" lang="en-US" sz="2000" u="none" cap="none" strike="noStrike">
                <a:solidFill>
                  <a:schemeClr val="dk1"/>
                </a:solidFill>
                <a:latin typeface="Calibri"/>
                <a:ea typeface="Calibri"/>
                <a:cs typeface="Calibri"/>
                <a:sym typeface="Calibri"/>
              </a:rPr>
              <a:t>This Chinese ceramic figurine from the Tang dynasty (618–907 C.E.) shows a group of</a:t>
            </a:r>
            <a:br>
              <a:rPr b="0" baseline="0" i="0" lang="en-US" sz="2000" u="none" cap="none" strike="noStrike">
                <a:solidFill>
                  <a:schemeClr val="dk1"/>
                </a:solidFill>
                <a:latin typeface="Calibri"/>
                <a:ea typeface="Calibri"/>
                <a:cs typeface="Calibri"/>
                <a:sym typeface="Calibri"/>
              </a:rPr>
            </a:br>
            <a:r>
              <a:rPr b="0" baseline="0" i="0" lang="en-US" sz="2000" u="none" cap="none" strike="noStrike">
                <a:solidFill>
                  <a:schemeClr val="dk1"/>
                </a:solidFill>
                <a:latin typeface="Calibri"/>
                <a:ea typeface="Calibri"/>
                <a:cs typeface="Calibri"/>
                <a:sym typeface="Calibri"/>
              </a:rPr>
              <a:t>musicians riding on a camel along the famous Silk Road commercial network that long linked the civilizations of</a:t>
            </a:r>
            <a:br>
              <a:rPr b="0" baseline="0" i="0" lang="en-US" sz="2000" u="none" cap="none" strike="noStrike">
                <a:solidFill>
                  <a:schemeClr val="dk1"/>
                </a:solidFill>
                <a:latin typeface="Calibri"/>
                <a:ea typeface="Calibri"/>
                <a:cs typeface="Calibri"/>
                <a:sym typeface="Calibri"/>
              </a:rPr>
            </a:br>
            <a:r>
              <a:rPr b="0" baseline="0" i="0" lang="en-US" sz="2000" u="none" cap="none" strike="noStrike">
                <a:solidFill>
                  <a:schemeClr val="dk1"/>
                </a:solidFill>
                <a:latin typeface="Calibri"/>
                <a:ea typeface="Calibri"/>
                <a:cs typeface="Calibri"/>
                <a:sym typeface="Calibri"/>
              </a:rPr>
              <a:t>western and eastern Eurasia. </a:t>
            </a:r>
            <a:br>
              <a:rPr b="0" baseline="0" i="0" lang="en-US" sz="2000" u="none" cap="none" strike="noStrike">
                <a:solidFill>
                  <a:schemeClr val="dk1"/>
                </a:solidFill>
                <a:latin typeface="Calibri"/>
                <a:ea typeface="Calibri"/>
                <a:cs typeface="Calibri"/>
                <a:sym typeface="Calibri"/>
              </a:rPr>
            </a:br>
            <a:br>
              <a:rPr b="0" baseline="0" i="0" lang="en-US" sz="2000" u="none" cap="none" strike="noStrike">
                <a:solidFill>
                  <a:schemeClr val="dk1"/>
                </a:solidFill>
                <a:latin typeface="Calibri"/>
                <a:ea typeface="Calibri"/>
                <a:cs typeface="Calibri"/>
                <a:sym typeface="Calibri"/>
              </a:rPr>
            </a:br>
            <a:r>
              <a:rPr b="0" baseline="0" i="0" lang="en-US" sz="2000" u="none" cap="none" strike="noStrike">
                <a:solidFill>
                  <a:schemeClr val="dk1"/>
                </a:solidFill>
                <a:latin typeface="Calibri"/>
                <a:ea typeface="Calibri"/>
                <a:cs typeface="Calibri"/>
                <a:sym typeface="Calibri"/>
              </a:rPr>
              <a:t>The bearded figures represent Central Asian merchants, while the others depict</a:t>
            </a:r>
            <a:br>
              <a:rPr b="0" baseline="0" i="0" lang="en-US" sz="2000" u="none" cap="none" strike="noStrike">
                <a:solidFill>
                  <a:schemeClr val="dk1"/>
                </a:solidFill>
                <a:latin typeface="Calibri"/>
                <a:ea typeface="Calibri"/>
                <a:cs typeface="Calibri"/>
                <a:sym typeface="Calibri"/>
              </a:rPr>
            </a:br>
            <a:r>
              <a:rPr b="0" baseline="0" i="0" lang="en-US" sz="2000" u="none" cap="none" strike="noStrike">
                <a:solidFill>
                  <a:schemeClr val="dk1"/>
                </a:solidFill>
                <a:latin typeface="Calibri"/>
                <a:ea typeface="Calibri"/>
                <a:cs typeface="Calibri"/>
                <a:sym typeface="Calibri"/>
              </a:rPr>
              <a:t>Chinese. (©Asian Art &amp; Archaeology, Inc./Corbis)</a:t>
            </a:r>
          </a:p>
        </p:txBody>
      </p:sp>
      <p:pic>
        <p:nvPicPr>
          <p:cNvPr id="99" name="Shape 99"/>
          <p:cNvPicPr preferRelativeResize="0"/>
          <p:nvPr/>
        </p:nvPicPr>
        <p:blipFill>
          <a:blip r:embed="rId3">
            <a:alphaModFix/>
          </a:blip>
          <a:stretch>
            <a:fillRect/>
          </a:stretch>
        </p:blipFill>
        <p:spPr>
          <a:xfrm>
            <a:off x="4343400" y="381000"/>
            <a:ext cx="4664075" cy="6127749"/>
          </a:xfrm>
          <a:prstGeom prst="rect">
            <a:avLst/>
          </a:prstGeom>
          <a:noFill/>
          <a:ln>
            <a:noFill/>
          </a:ln>
        </p:spPr>
      </p:pic>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7" name="Shape 587"/>
        <p:cNvGrpSpPr/>
        <p:nvPr/>
      </p:nvGrpSpPr>
      <p:grpSpPr>
        <a:xfrm>
          <a:off x="0" y="0"/>
          <a:ext cx="0" cy="0"/>
          <a:chOff x="0" y="0"/>
          <a:chExt cx="0" cy="0"/>
        </a:xfrm>
      </p:grpSpPr>
      <p:pic>
        <p:nvPicPr>
          <p:cNvPr id="588" name="Shape 588"/>
          <p:cNvPicPr preferRelativeResize="0"/>
          <p:nvPr/>
        </p:nvPicPr>
        <p:blipFill>
          <a:blip r:embed="rId3">
            <a:alphaModFix/>
          </a:blip>
          <a:stretch>
            <a:fillRect/>
          </a:stretch>
        </p:blipFill>
        <p:spPr>
          <a:xfrm>
            <a:off x="2692400" y="165100"/>
            <a:ext cx="3760787" cy="6532562"/>
          </a:xfrm>
          <a:prstGeom prst="rect">
            <a:avLst/>
          </a:prstGeom>
          <a:noFill/>
          <a:ln>
            <a:noFill/>
          </a:ln>
        </p:spPr>
      </p:pic>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3" name="Shape 593"/>
        <p:cNvGrpSpPr/>
        <p:nvPr/>
      </p:nvGrpSpPr>
      <p:grpSpPr>
        <a:xfrm>
          <a:off x="0" y="0"/>
          <a:ext cx="0" cy="0"/>
          <a:chOff x="0" y="0"/>
          <a:chExt cx="0" cy="0"/>
        </a:xfrm>
      </p:grpSpPr>
      <p:pic>
        <p:nvPicPr>
          <p:cNvPr id="594" name="Shape 594"/>
          <p:cNvPicPr preferRelativeResize="0"/>
          <p:nvPr/>
        </p:nvPicPr>
        <p:blipFill>
          <a:blip r:embed="rId3">
            <a:alphaModFix/>
          </a:blip>
          <a:stretch>
            <a:fillRect/>
          </a:stretch>
        </p:blipFill>
        <p:spPr>
          <a:xfrm>
            <a:off x="2082800" y="165100"/>
            <a:ext cx="4972049" cy="6532562"/>
          </a:xfrm>
          <a:prstGeom prst="rect">
            <a:avLst/>
          </a:prstGeom>
          <a:noFill/>
          <a:ln>
            <a:noFill/>
          </a:ln>
        </p:spPr>
      </p:pic>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9" name="Shape 599"/>
        <p:cNvGrpSpPr/>
        <p:nvPr/>
      </p:nvGrpSpPr>
      <p:grpSpPr>
        <a:xfrm>
          <a:off x="0" y="0"/>
          <a:ext cx="0" cy="0"/>
          <a:chOff x="0" y="0"/>
          <a:chExt cx="0" cy="0"/>
        </a:xfrm>
      </p:grpSpPr>
      <p:pic>
        <p:nvPicPr>
          <p:cNvPr id="600" name="Shape 600"/>
          <p:cNvPicPr preferRelativeResize="0"/>
          <p:nvPr/>
        </p:nvPicPr>
        <p:blipFill>
          <a:blip r:embed="rId3">
            <a:alphaModFix/>
          </a:blip>
          <a:stretch>
            <a:fillRect/>
          </a:stretch>
        </p:blipFill>
        <p:spPr>
          <a:xfrm>
            <a:off x="2755900" y="165100"/>
            <a:ext cx="3632199" cy="6532562"/>
          </a:xfrm>
          <a:prstGeom prst="rect">
            <a:avLst/>
          </a:prstGeom>
          <a:noFill/>
          <a:ln>
            <a:noFill/>
          </a:ln>
        </p:spPr>
      </p:pic>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5" name="Shape 605"/>
        <p:cNvGrpSpPr/>
        <p:nvPr/>
      </p:nvGrpSpPr>
      <p:grpSpPr>
        <a:xfrm>
          <a:off x="0" y="0"/>
          <a:ext cx="0" cy="0"/>
          <a:chOff x="0" y="0"/>
          <a:chExt cx="0" cy="0"/>
        </a:xfrm>
      </p:grpSpPr>
      <p:pic>
        <p:nvPicPr>
          <p:cNvPr id="606" name="Shape 606"/>
          <p:cNvPicPr preferRelativeResize="0"/>
          <p:nvPr/>
        </p:nvPicPr>
        <p:blipFill>
          <a:blip r:embed="rId3">
            <a:alphaModFix/>
          </a:blip>
          <a:stretch>
            <a:fillRect/>
          </a:stretch>
        </p:blipFill>
        <p:spPr>
          <a:xfrm>
            <a:off x="304800" y="927100"/>
            <a:ext cx="8531224" cy="5014911"/>
          </a:xfrm>
          <a:prstGeom prst="rect">
            <a:avLst/>
          </a:prstGeom>
          <a:noFill/>
          <a:ln>
            <a:noFill/>
          </a:ln>
        </p:spPr>
      </p:pic>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1" name="Shape 611"/>
        <p:cNvGrpSpPr/>
        <p:nvPr/>
      </p:nvGrpSpPr>
      <p:grpSpPr>
        <a:xfrm>
          <a:off x="0" y="0"/>
          <a:ext cx="0" cy="0"/>
          <a:chOff x="0" y="0"/>
          <a:chExt cx="0" cy="0"/>
        </a:xfrm>
      </p:grpSpPr>
      <p:pic>
        <p:nvPicPr>
          <p:cNvPr id="612" name="Shape 612"/>
          <p:cNvPicPr preferRelativeResize="0"/>
          <p:nvPr/>
        </p:nvPicPr>
        <p:blipFill>
          <a:blip r:embed="rId3">
            <a:alphaModFix/>
          </a:blip>
          <a:stretch>
            <a:fillRect/>
          </a:stretch>
        </p:blipFill>
        <p:spPr>
          <a:xfrm>
            <a:off x="800100" y="165100"/>
            <a:ext cx="7550150" cy="6532562"/>
          </a:xfrm>
          <a:prstGeom prst="rect">
            <a:avLst/>
          </a:prstGeom>
          <a:noFill/>
          <a:ln>
            <a:noFill/>
          </a:ln>
        </p:spPr>
      </p:pic>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7" name="Shape 617"/>
        <p:cNvGrpSpPr/>
        <p:nvPr/>
      </p:nvGrpSpPr>
      <p:grpSpPr>
        <a:xfrm>
          <a:off x="0" y="0"/>
          <a:ext cx="0" cy="0"/>
          <a:chOff x="0" y="0"/>
          <a:chExt cx="0" cy="0"/>
        </a:xfrm>
      </p:grpSpPr>
      <p:pic>
        <p:nvPicPr>
          <p:cNvPr id="618" name="Shape 618"/>
          <p:cNvPicPr preferRelativeResize="0"/>
          <p:nvPr/>
        </p:nvPicPr>
        <p:blipFill>
          <a:blip r:embed="rId3">
            <a:alphaModFix/>
          </a:blip>
          <a:stretch>
            <a:fillRect/>
          </a:stretch>
        </p:blipFill>
        <p:spPr>
          <a:xfrm>
            <a:off x="304800" y="241300"/>
            <a:ext cx="8531224" cy="6373811"/>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81000" y="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I. Opening Vignette</a:t>
            </a:r>
          </a:p>
        </p:txBody>
      </p:sp>
      <p:sp>
        <p:nvSpPr>
          <p:cNvPr id="105" name="Shape 105"/>
          <p:cNvSpPr txBox="1"/>
          <p:nvPr>
            <p:ph idx="1" type="body"/>
          </p:nvPr>
        </p:nvSpPr>
        <p:spPr>
          <a:xfrm>
            <a:off x="457200" y="1143000"/>
            <a:ext cx="8229600" cy="571499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2700" u="none" cap="none" strike="noStrike">
                <a:solidFill>
                  <a:schemeClr val="dk1"/>
                </a:solidFill>
                <a:latin typeface="Calibri"/>
                <a:ea typeface="Calibri"/>
                <a:cs typeface="Calibri"/>
                <a:sym typeface="Calibri"/>
              </a:rPr>
              <a:t>A.	An Apple iPod ordered in the United States can be shipped from China in 40 hours.</a:t>
            </a:r>
          </a:p>
          <a:p>
            <a:pPr indent="514350" lvl="1" marL="400050" marR="0" rtl="0" algn="l">
              <a:lnSpc>
                <a:spcPct val="9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speed of transaction a very recent development</a:t>
            </a:r>
          </a:p>
          <a:p>
            <a:pPr indent="514350" lvl="1" marL="400050" marR="0" rtl="0" algn="l">
              <a:lnSpc>
                <a:spcPct val="9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but also evoke older patterns of global commerce</a:t>
            </a:r>
          </a:p>
          <a:p>
            <a:pPr indent="0" lvl="0" marL="0" marR="0" rtl="0" algn="l">
              <a:lnSpc>
                <a:spcPct val="90000"/>
              </a:lnSpc>
              <a:spcBef>
                <a:spcPts val="0"/>
              </a:spcBef>
              <a:buClr>
                <a:schemeClr val="dk1"/>
              </a:buClr>
              <a:buSzPct val="25000"/>
              <a:buFont typeface="Calibri"/>
              <a:buNone/>
            </a:pPr>
            <a:r>
              <a:rPr b="1" baseline="0" i="0" lang="en-US" sz="2700" u="none" cap="none" strike="noStrike">
                <a:solidFill>
                  <a:schemeClr val="dk1"/>
                </a:solidFill>
                <a:latin typeface="Calibri"/>
                <a:ea typeface="Calibri"/>
                <a:cs typeface="Calibri"/>
                <a:sym typeface="Calibri"/>
              </a:rPr>
              <a:t>B.	The roots of economic globalization lie deep in the past.</a:t>
            </a:r>
          </a:p>
          <a:p>
            <a:pPr indent="514350" lvl="1" marL="400050" marR="0" rtl="0" algn="l">
              <a:lnSpc>
                <a:spcPct val="9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exchange of goods between people of different ecological zones is a major feature of human history</a:t>
            </a:r>
          </a:p>
          <a:p>
            <a:pPr indent="514350" lvl="1" marL="400050" marR="0" rtl="0" algn="l">
              <a:lnSpc>
                <a:spcPct val="9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at times, some societies have monopolized desirable products (like silk)</a:t>
            </a:r>
          </a:p>
          <a:p>
            <a:pPr indent="514350" lvl="1" marL="400050" marR="0" rtl="0" algn="l">
              <a:lnSpc>
                <a:spcPct val="90000"/>
              </a:lnSpc>
              <a:spcBef>
                <a:spcPts val="0"/>
              </a:spcBef>
              <a:buClr>
                <a:schemeClr val="dk1"/>
              </a:buClr>
              <a:buSzPct val="100000"/>
              <a:buFont typeface="Calibri"/>
              <a:buAutoNum type="arabicPeriod"/>
            </a:pPr>
            <a:r>
              <a:rPr b="0" baseline="0" i="0" lang="en-US" sz="2400" u="none" cap="none" strike="noStrike">
                <a:solidFill>
                  <a:schemeClr val="dk1"/>
                </a:solidFill>
                <a:latin typeface="Calibri"/>
                <a:ea typeface="Calibri"/>
                <a:cs typeface="Calibri"/>
                <a:sym typeface="Calibri"/>
              </a:rPr>
              <a:t>long-distance trade became more important than ever in 500-1500 C.E. </a:t>
            </a:r>
          </a:p>
          <a:p>
            <a:pPr indent="0" lvl="2" marL="914400" marR="0" rtl="0" algn="l">
              <a:lnSpc>
                <a:spcPct val="9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a. most trade was indirect</a:t>
            </a:r>
          </a:p>
          <a:p>
            <a:pPr indent="0" lvl="2" marL="914400" marR="0" rtl="0" algn="l">
              <a:lnSpc>
                <a:spcPct val="90000"/>
              </a:lnSpc>
              <a:spcBef>
                <a:spcPts val="0"/>
              </a:spcBef>
              <a:buClr>
                <a:schemeClr val="dk1"/>
              </a:buClr>
              <a:buSzPct val="25000"/>
              <a:buFont typeface="Calibri"/>
              <a:buNone/>
            </a:pPr>
            <a:r>
              <a:rPr b="0" baseline="0" i="0" lang="en-US" sz="2000" u="none" cap="none" strike="noStrike">
                <a:solidFill>
                  <a:schemeClr val="dk1"/>
                </a:solidFill>
                <a:latin typeface="Calibri"/>
                <a:ea typeface="Calibri"/>
                <a:cs typeface="Calibri"/>
                <a:sym typeface="Calibri"/>
              </a:rPr>
              <a:t>b. creation of a network of communication and exchange across the Afro-Eurasian world; a separate web in parts of the Americas</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9AAC57B9EED544BE20DA4D078B42F2" ma:contentTypeVersion="2" ma:contentTypeDescription="Create a new document." ma:contentTypeScope="" ma:versionID="b13dc4844dad9a36688c5ae8dbf561e4">
  <xsd:schema xmlns:xsd="http://www.w3.org/2001/XMLSchema" xmlns:xs="http://www.w3.org/2001/XMLSchema" xmlns:p="http://schemas.microsoft.com/office/2006/metadata/properties" targetNamespace="http://schemas.microsoft.com/office/2006/metadata/properties" ma:root="true" ma:fieldsID="7dcc10a156eb2aa295318eab019ded2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C7751CF-ED70-4136-AC04-8AB0BB3F6CD2}"/>
</file>

<file path=customXml/itemProps2.xml><?xml version="1.0" encoding="utf-8"?>
<ds:datastoreItem xmlns:ds="http://schemas.openxmlformats.org/officeDocument/2006/customXml" ds:itemID="{6D95BA2A-F477-4847-A7DA-F5451B17D562}"/>
</file>

<file path=customXml/itemProps3.xml><?xml version="1.0" encoding="utf-8"?>
<ds:datastoreItem xmlns:ds="http://schemas.openxmlformats.org/officeDocument/2006/customXml" ds:itemID="{A28D4FA0-E637-4A06-801D-5E5C850D92E6}"/>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keyword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0x0101008A9AAC57B9EED544BE20DA4D078B42F2</vt:lpwstr>
  </property>
</Properties>
</file>